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8" r:id="rId3"/>
    <p:sldId id="257" r:id="rId4"/>
    <p:sldId id="259" r:id="rId5"/>
  </p:sldIdLst>
  <p:sldSz cx="7315200" cy="9601200"/>
  <p:notesSz cx="7010400" cy="9296400"/>
  <p:embeddedFontLst>
    <p:embeddedFont>
      <p:font typeface="MJMeanMuggin" panose="02000603000000000000" pitchFamily="2" charset="0"/>
      <p:regular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MJEspressoPatronum" panose="02000603000000000000" pitchFamily="2" charset="0"/>
      <p:regular r:id="rId9"/>
    </p:embeddedFont>
    <p:embeddedFont>
      <p:font typeface="MJYouGuacMyWorld" panose="02000603000000000000" pitchFamily="2" charset="0"/>
      <p:regular r:id="rId10"/>
    </p:embeddedFont>
    <p:embeddedFont>
      <p:font typeface="Quicksand Book" panose="02070303000000060000" pitchFamily="18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Segoe UI Light" panose="020B0502040204020203" pitchFamily="34" charset="0"/>
      <p:regular r:id="rId16"/>
      <p:italic r:id="rId17"/>
    </p:embeddedFont>
    <p:embeddedFont>
      <p:font typeface="Quicksand Dash" panose="02070303000000060000" pitchFamily="18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2395" y="72"/>
      </p:cViewPr>
      <p:guideLst>
        <p:guide orient="horz" pos="3024"/>
        <p:guide pos="23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1571308"/>
            <a:ext cx="6217920" cy="3342640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42853"/>
            <a:ext cx="5486400" cy="2318067"/>
          </a:xfrm>
        </p:spPr>
        <p:txBody>
          <a:bodyPr/>
          <a:lstStyle>
            <a:lvl1pPr marL="0" indent="0" algn="ctr">
              <a:buNone/>
              <a:defRPr sz="1920"/>
            </a:lvl1pPr>
            <a:lvl2pPr marL="365760" indent="0" algn="ctr">
              <a:buNone/>
              <a:defRPr sz="1600"/>
            </a:lvl2pPr>
            <a:lvl3pPr marL="731520" indent="0" algn="ctr">
              <a:buNone/>
              <a:defRPr sz="1440"/>
            </a:lvl3pPr>
            <a:lvl4pPr marL="1097280" indent="0" algn="ctr">
              <a:buNone/>
              <a:defRPr sz="1280"/>
            </a:lvl4pPr>
            <a:lvl5pPr marL="1463040" indent="0" algn="ctr">
              <a:buNone/>
              <a:defRPr sz="1280"/>
            </a:lvl5pPr>
            <a:lvl6pPr marL="1828800" indent="0" algn="ctr">
              <a:buNone/>
              <a:defRPr sz="1280"/>
            </a:lvl6pPr>
            <a:lvl7pPr marL="2194560" indent="0" algn="ctr">
              <a:buNone/>
              <a:defRPr sz="1280"/>
            </a:lvl7pPr>
            <a:lvl8pPr marL="2560320" indent="0" algn="ctr">
              <a:buNone/>
              <a:defRPr sz="1280"/>
            </a:lvl8pPr>
            <a:lvl9pPr marL="2926080" indent="0" algn="ctr">
              <a:buNone/>
              <a:defRPr sz="128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66B2-47CC-4D20-8F68-3D67692AFDC9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4E28C-36D7-4228-BD70-97EAFAF29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580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66B2-47CC-4D20-8F68-3D67692AFDC9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4E28C-36D7-4228-BD70-97EAFAF29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54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511175"/>
            <a:ext cx="1577340" cy="81365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11175"/>
            <a:ext cx="4640580" cy="813657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66B2-47CC-4D20-8F68-3D67692AFDC9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4E28C-36D7-4228-BD70-97EAFAF29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54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66B2-47CC-4D20-8F68-3D67692AFDC9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4E28C-36D7-4228-BD70-97EAFAF29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54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2393635"/>
            <a:ext cx="6309360" cy="3993832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6425250"/>
            <a:ext cx="6309360" cy="2100262"/>
          </a:xfrm>
        </p:spPr>
        <p:txBody>
          <a:bodyPr/>
          <a:lstStyle>
            <a:lvl1pPr marL="0" indent="0">
              <a:buNone/>
              <a:defRPr sz="1920">
                <a:solidFill>
                  <a:schemeClr val="tx1"/>
                </a:solidFill>
              </a:defRPr>
            </a:lvl1pPr>
            <a:lvl2pPr marL="365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66B2-47CC-4D20-8F68-3D67692AFDC9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4E28C-36D7-4228-BD70-97EAFAF29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75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2555875"/>
            <a:ext cx="3108960" cy="60918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2555875"/>
            <a:ext cx="3108960" cy="60918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66B2-47CC-4D20-8F68-3D67692AFDC9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4E28C-36D7-4228-BD70-97EAFAF29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341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511177"/>
            <a:ext cx="6309360" cy="1855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4" y="2353628"/>
            <a:ext cx="3094672" cy="1153477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4" y="3507105"/>
            <a:ext cx="3094672" cy="5158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0" y="2353628"/>
            <a:ext cx="3109913" cy="1153477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0" y="3507105"/>
            <a:ext cx="3109913" cy="5158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66B2-47CC-4D20-8F68-3D67692AFDC9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4E28C-36D7-4228-BD70-97EAFAF29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586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66B2-47CC-4D20-8F68-3D67692AFDC9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4E28C-36D7-4228-BD70-97EAFAF29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41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66B2-47CC-4D20-8F68-3D67692AFDC9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4E28C-36D7-4228-BD70-97EAFAF29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238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40080"/>
            <a:ext cx="2359342" cy="224028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1382397"/>
            <a:ext cx="3703320" cy="6823075"/>
          </a:xfr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880360"/>
            <a:ext cx="2359342" cy="5336223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66B2-47CC-4D20-8F68-3D67692AFDC9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4E28C-36D7-4228-BD70-97EAFAF29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167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40080"/>
            <a:ext cx="2359342" cy="224028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9913" y="1382397"/>
            <a:ext cx="3703320" cy="6823075"/>
          </a:xfrm>
        </p:spPr>
        <p:txBody>
          <a:bodyPr anchor="t"/>
          <a:lstStyle>
            <a:lvl1pPr marL="0" indent="0">
              <a:buNone/>
              <a:defRPr sz="2560"/>
            </a:lvl1pPr>
            <a:lvl2pPr marL="365760" indent="0">
              <a:buNone/>
              <a:defRPr sz="2240"/>
            </a:lvl2pPr>
            <a:lvl3pPr marL="731520" indent="0">
              <a:buNone/>
              <a:defRPr sz="192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880360"/>
            <a:ext cx="2359342" cy="5336223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66B2-47CC-4D20-8F68-3D67692AFDC9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4E28C-36D7-4228-BD70-97EAFAF29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660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511177"/>
            <a:ext cx="630936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2555875"/>
            <a:ext cx="630936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8898892"/>
            <a:ext cx="164592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B66B2-47CC-4D20-8F68-3D67692AFDC9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8898892"/>
            <a:ext cx="246888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0" y="8898892"/>
            <a:ext cx="164592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4E28C-36D7-4228-BD70-97EAFAF29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811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31520" rtl="0" eaLnBrk="1" latinLnBrk="0" hangingPunct="1">
        <a:lnSpc>
          <a:spcPct val="90000"/>
        </a:lnSpc>
        <a:spcBef>
          <a:spcPct val="0"/>
        </a:spcBef>
        <a:buNone/>
        <a:defRPr sz="3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73152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0" y="1617388"/>
            <a:ext cx="7315200" cy="7615989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33475" y="2694214"/>
            <a:ext cx="5048248" cy="545030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363736" y="4023088"/>
            <a:ext cx="2587728" cy="279433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96746" y="6329364"/>
            <a:ext cx="1521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Quicksand Dash" panose="02070303000000060000" pitchFamily="18" charset="0"/>
                <a:ea typeface="MJEspressoPatronum" panose="02000603000000000000" pitchFamily="2" charset="0"/>
              </a:rPr>
              <a:t>math comfort zone</a:t>
            </a:r>
            <a:endParaRPr lang="en-US" sz="1200" b="1" dirty="0">
              <a:latin typeface="Quicksand Dash" panose="02070303000000060000" pitchFamily="18" charset="0"/>
              <a:ea typeface="MJEspressoPatronum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51174" y="7682854"/>
            <a:ext cx="1412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Quicksand Dash" panose="02070303000000060000" pitchFamily="18" charset="0"/>
                <a:ea typeface="MJEspressoPatronum" panose="02000603000000000000" pitchFamily="2" charset="0"/>
              </a:rPr>
              <a:t>math stretch zone</a:t>
            </a:r>
            <a:endParaRPr lang="en-US" sz="1200" b="1" dirty="0">
              <a:latin typeface="Quicksand Dash" panose="02070303000000060000" pitchFamily="18" charset="0"/>
              <a:ea typeface="MJEspressoPatronum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05602" y="8759680"/>
            <a:ext cx="1303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Quicksand Dash" panose="02070303000000060000" pitchFamily="18" charset="0"/>
                <a:ea typeface="MJEspressoPatronum" panose="02000603000000000000" pitchFamily="2" charset="0"/>
              </a:rPr>
              <a:t>math danger zone</a:t>
            </a:r>
            <a:endParaRPr lang="en-US" sz="1200" b="1" dirty="0">
              <a:latin typeface="Quicksand Dash" panose="02070303000000060000" pitchFamily="18" charset="0"/>
              <a:ea typeface="MJEspressoPatronum" panose="02000603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49148"/>
            <a:ext cx="7315200" cy="707886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MJMeanMuggin" panose="02000603000000000000" pitchFamily="2" charset="0"/>
                <a:ea typeface="MJMeanMuggin" panose="02000603000000000000" pitchFamily="2" charset="0"/>
              </a:rPr>
              <a:t>Growth Mindset</a:t>
            </a:r>
            <a:r>
              <a:rPr lang="en-US" sz="2800" dirty="0" smtClean="0">
                <a:latin typeface="MJMeanMuggin" panose="02000603000000000000" pitchFamily="2" charset="0"/>
                <a:ea typeface="MJMeanMuggin" panose="02000603000000000000" pitchFamily="2" charset="0"/>
              </a:rPr>
              <a:t>: </a:t>
            </a:r>
            <a:r>
              <a:rPr lang="en-US" sz="2800" dirty="0" smtClean="0">
                <a:latin typeface="Segoe UI Light" panose="020B0502040204020203" pitchFamily="34" charset="0"/>
                <a:ea typeface="MJYouGuacMyWorld" panose="02000603000000000000" pitchFamily="2" charset="0"/>
                <a:cs typeface="Segoe UI Light" panose="020B0502040204020203" pitchFamily="34" charset="0"/>
              </a:rPr>
              <a:t>My Math </a:t>
            </a:r>
            <a:r>
              <a:rPr lang="en-US" sz="2800" dirty="0">
                <a:latin typeface="Segoe UI Light" panose="020B0502040204020203" pitchFamily="34" charset="0"/>
                <a:ea typeface="MJYouGuacMyWorld" panose="02000603000000000000" pitchFamily="2" charset="0"/>
                <a:cs typeface="Segoe UI Light" panose="020B0502040204020203" pitchFamily="34" charset="0"/>
              </a:rPr>
              <a:t>Z</a:t>
            </a:r>
            <a:r>
              <a:rPr lang="en-US" sz="2800" dirty="0" smtClean="0">
                <a:latin typeface="Segoe UI Light" panose="020B0502040204020203" pitchFamily="34" charset="0"/>
                <a:ea typeface="MJYouGuacMyWorld" panose="02000603000000000000" pitchFamily="2" charset="0"/>
                <a:cs typeface="Segoe UI Light" panose="020B0502040204020203" pitchFamily="34" charset="0"/>
              </a:rPr>
              <a:t>ones </a:t>
            </a:r>
            <a:endParaRPr lang="en-US" sz="2800" dirty="0">
              <a:latin typeface="Segoe UI Light" panose="020B0502040204020203" pitchFamily="34" charset="0"/>
              <a:ea typeface="MJYouGuacMyWorld" panose="02000603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0629" y="76826"/>
            <a:ext cx="6825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Quicksand Dash" panose="02070303000000060000" pitchFamily="18" charset="0"/>
              </a:rPr>
              <a:t>Name:			Date:</a:t>
            </a:r>
            <a:endParaRPr lang="en-US" sz="1400" dirty="0">
              <a:latin typeface="Quicksand Dash" panose="0207030300000006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08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18" y="165464"/>
            <a:ext cx="3439887" cy="175042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7679" y="233738"/>
            <a:ext cx="2542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MJYouGuacMyWorld" panose="02000603000000000000" pitchFamily="2" charset="0"/>
                <a:ea typeface="MJYouGuacMyWorld" panose="02000603000000000000" pitchFamily="2" charset="0"/>
              </a:rPr>
              <a:t>Comfort Zone</a:t>
            </a:r>
            <a:endParaRPr lang="en-US" sz="2000" dirty="0">
              <a:solidFill>
                <a:schemeClr val="bg1"/>
              </a:solidFill>
              <a:latin typeface="MJYouGuacMyWorld" panose="02000603000000000000" pitchFamily="2" charset="0"/>
              <a:ea typeface="MJYouGuacMyWorld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2215" y="702121"/>
            <a:ext cx="30392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Quicksand Book" panose="02070303000000060000" pitchFamily="18" charset="0"/>
              </a:rPr>
              <a:t>Low challenge and low stress. Feels comfortable completing these types of mathematical problems.</a:t>
            </a:r>
            <a:endParaRPr lang="en-US" sz="1600" dirty="0">
              <a:solidFill>
                <a:schemeClr val="bg1"/>
              </a:solidFill>
              <a:latin typeface="Quicksand Book" panose="02070303000000060000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18" y="1984159"/>
            <a:ext cx="3439887" cy="175042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7679" y="2052433"/>
            <a:ext cx="2542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MJYouGuacMyWorld" panose="02000603000000000000" pitchFamily="2" charset="0"/>
                <a:ea typeface="MJYouGuacMyWorld" panose="02000603000000000000" pitchFamily="2" charset="0"/>
              </a:rPr>
              <a:t>Stretch Zone</a:t>
            </a:r>
            <a:endParaRPr lang="en-US" sz="2000" dirty="0">
              <a:solidFill>
                <a:schemeClr val="bg1"/>
              </a:solidFill>
              <a:latin typeface="MJYouGuacMyWorld" panose="02000603000000000000" pitchFamily="2" charset="0"/>
              <a:ea typeface="MJYouGuacMyWorld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2214" y="2411142"/>
            <a:ext cx="30392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Quicksand Book" panose="02070303000000060000" pitchFamily="18" charset="0"/>
              </a:rPr>
              <a:t>High challenge but low stress. These types of math problems might make me feel slightly nervous but I will try.</a:t>
            </a:r>
            <a:endParaRPr lang="en-US" sz="1600" dirty="0">
              <a:solidFill>
                <a:schemeClr val="bg1"/>
              </a:solidFill>
              <a:latin typeface="Quicksand Book" panose="02070303000000060000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18" y="3802854"/>
            <a:ext cx="3439887" cy="1750422"/>
          </a:xfrm>
          <a:prstGeom prst="rect">
            <a:avLst/>
          </a:prstGeom>
          <a:solidFill>
            <a:srgbClr val="FF3399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7679" y="3871128"/>
            <a:ext cx="2542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MJYouGuacMyWorld" panose="02000603000000000000" pitchFamily="2" charset="0"/>
                <a:ea typeface="MJYouGuacMyWorld" panose="02000603000000000000" pitchFamily="2" charset="0"/>
              </a:rPr>
              <a:t>Danger Zone</a:t>
            </a:r>
            <a:endParaRPr lang="en-US" sz="2000" dirty="0">
              <a:solidFill>
                <a:schemeClr val="bg1"/>
              </a:solidFill>
              <a:latin typeface="MJYouGuacMyWorld" panose="02000603000000000000" pitchFamily="2" charset="0"/>
              <a:ea typeface="MJYouGuacMyWorld" panose="02000603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2215" y="4339511"/>
            <a:ext cx="30392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Quicksand Book" panose="02070303000000060000" pitchFamily="18" charset="0"/>
              </a:rPr>
              <a:t>Very high challenge and stress. These type of math problems make me feel panicked and scared to try.</a:t>
            </a:r>
            <a:endParaRPr lang="en-US" sz="1600" dirty="0">
              <a:solidFill>
                <a:schemeClr val="bg1"/>
              </a:solidFill>
              <a:latin typeface="Quicksand Book" panose="02070303000000060000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32324" y="165464"/>
            <a:ext cx="3439887" cy="175042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098085" y="233738"/>
            <a:ext cx="2542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MJYouGuacMyWorld" panose="02000603000000000000" pitchFamily="2" charset="0"/>
                <a:ea typeface="MJYouGuacMyWorld" panose="02000603000000000000" pitchFamily="2" charset="0"/>
              </a:rPr>
              <a:t>Comfort Zone</a:t>
            </a:r>
            <a:endParaRPr lang="en-US" sz="2000" dirty="0">
              <a:solidFill>
                <a:schemeClr val="bg1"/>
              </a:solidFill>
              <a:latin typeface="MJYouGuacMyWorld" panose="02000603000000000000" pitchFamily="2" charset="0"/>
              <a:ea typeface="MJYouGuacMyWorld" panose="02000603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32621" y="702121"/>
            <a:ext cx="30392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Quicksand Book" panose="02070303000000060000" pitchFamily="18" charset="0"/>
              </a:rPr>
              <a:t>Low challenge and low stress. Feels comfortable completing these types of mathematical problems.</a:t>
            </a:r>
            <a:endParaRPr lang="en-US" sz="1600" dirty="0">
              <a:solidFill>
                <a:schemeClr val="bg1"/>
              </a:solidFill>
              <a:latin typeface="Quicksand Book" panose="02070303000000060000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32324" y="1984159"/>
            <a:ext cx="3439887" cy="175042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098085" y="2052433"/>
            <a:ext cx="2542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MJYouGuacMyWorld" panose="02000603000000000000" pitchFamily="2" charset="0"/>
                <a:ea typeface="MJYouGuacMyWorld" panose="02000603000000000000" pitchFamily="2" charset="0"/>
              </a:rPr>
              <a:t>Stretch Zone</a:t>
            </a:r>
            <a:endParaRPr lang="en-US" sz="2000" dirty="0">
              <a:solidFill>
                <a:schemeClr val="bg1"/>
              </a:solidFill>
              <a:latin typeface="MJYouGuacMyWorld" panose="02000603000000000000" pitchFamily="2" charset="0"/>
              <a:ea typeface="MJYouGuacMyWorld" panose="02000603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32620" y="2411142"/>
            <a:ext cx="30392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Quicksand Book" panose="02070303000000060000" pitchFamily="18" charset="0"/>
              </a:rPr>
              <a:t>High challenge but low stress. These types of math problems might make me feel slightly nervous but I will try.</a:t>
            </a:r>
            <a:endParaRPr lang="en-US" sz="1600" dirty="0">
              <a:solidFill>
                <a:schemeClr val="bg1"/>
              </a:solidFill>
              <a:latin typeface="Quicksand Book" panose="02070303000000060000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32324" y="3802854"/>
            <a:ext cx="3439887" cy="1750422"/>
          </a:xfrm>
          <a:prstGeom prst="rect">
            <a:avLst/>
          </a:prstGeom>
          <a:solidFill>
            <a:srgbClr val="FF3399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098085" y="3871128"/>
            <a:ext cx="2542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MJYouGuacMyWorld" panose="02000603000000000000" pitchFamily="2" charset="0"/>
                <a:ea typeface="MJYouGuacMyWorld" panose="02000603000000000000" pitchFamily="2" charset="0"/>
              </a:rPr>
              <a:t>Danger Zone</a:t>
            </a:r>
            <a:endParaRPr lang="en-US" sz="2000" dirty="0">
              <a:solidFill>
                <a:schemeClr val="bg1"/>
              </a:solidFill>
              <a:latin typeface="MJYouGuacMyWorld" panose="02000603000000000000" pitchFamily="2" charset="0"/>
              <a:ea typeface="MJYouGuacMyWorld" panose="02000603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32621" y="4339511"/>
            <a:ext cx="30392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Quicksand Book" panose="02070303000000060000" pitchFamily="18" charset="0"/>
              </a:rPr>
              <a:t>Very high challenge and stress. These type of math problems make me feel panicked and scared to try.</a:t>
            </a:r>
            <a:endParaRPr lang="en-US" sz="1600" dirty="0">
              <a:solidFill>
                <a:schemeClr val="bg1"/>
              </a:solidFill>
              <a:latin typeface="Quicksand Book" panose="02070303000000060000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5457" y="5931764"/>
            <a:ext cx="3439887" cy="175042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81218" y="6000038"/>
            <a:ext cx="2542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MJYouGuacMyWorld" panose="02000603000000000000" pitchFamily="2" charset="0"/>
                <a:ea typeface="MJYouGuacMyWorld" panose="02000603000000000000" pitchFamily="2" charset="0"/>
              </a:rPr>
              <a:t>Comfort Zone</a:t>
            </a:r>
            <a:endParaRPr lang="en-US" sz="2000" dirty="0">
              <a:solidFill>
                <a:schemeClr val="bg1"/>
              </a:solidFill>
              <a:latin typeface="MJYouGuacMyWorld" panose="02000603000000000000" pitchFamily="2" charset="0"/>
              <a:ea typeface="MJYouGuacMyWorld" panose="02000603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5754" y="6468421"/>
            <a:ext cx="30392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Quicksand Book" panose="02070303000000060000" pitchFamily="18" charset="0"/>
              </a:rPr>
              <a:t>Low challenge and low stress. Feels comfortable completing these types of mathematical problems.</a:t>
            </a:r>
            <a:endParaRPr lang="en-US" sz="1600" dirty="0">
              <a:solidFill>
                <a:schemeClr val="bg1"/>
              </a:solidFill>
              <a:latin typeface="Quicksand Book" panose="02070303000000060000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55641" y="5931764"/>
            <a:ext cx="3439887" cy="175042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121402" y="6000038"/>
            <a:ext cx="2542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MJYouGuacMyWorld" panose="02000603000000000000" pitchFamily="2" charset="0"/>
                <a:ea typeface="MJYouGuacMyWorld" panose="02000603000000000000" pitchFamily="2" charset="0"/>
              </a:rPr>
              <a:t>Stretch Zone</a:t>
            </a:r>
            <a:endParaRPr lang="en-US" sz="2000" dirty="0">
              <a:solidFill>
                <a:schemeClr val="bg1"/>
              </a:solidFill>
              <a:latin typeface="MJYouGuacMyWorld" panose="02000603000000000000" pitchFamily="2" charset="0"/>
              <a:ea typeface="MJYouGuacMyWorld" panose="02000603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55937" y="6358747"/>
            <a:ext cx="30392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Quicksand Book" panose="02070303000000060000" pitchFamily="18" charset="0"/>
              </a:rPr>
              <a:t>High challenge but low stress. These types of math problems might make me feel slightly nervous but I will try.</a:t>
            </a:r>
            <a:endParaRPr lang="en-US" sz="1600" dirty="0">
              <a:solidFill>
                <a:schemeClr val="bg1"/>
              </a:solidFill>
              <a:latin typeface="Quicksand Book" panose="02070303000000060000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35697" y="7750459"/>
            <a:ext cx="3439887" cy="1750422"/>
          </a:xfrm>
          <a:prstGeom prst="rect">
            <a:avLst/>
          </a:prstGeom>
          <a:solidFill>
            <a:srgbClr val="FF3399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401458" y="7818733"/>
            <a:ext cx="2542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MJYouGuacMyWorld" panose="02000603000000000000" pitchFamily="2" charset="0"/>
                <a:ea typeface="MJYouGuacMyWorld" panose="02000603000000000000" pitchFamily="2" charset="0"/>
              </a:rPr>
              <a:t>Danger Zone</a:t>
            </a:r>
            <a:endParaRPr lang="en-US" sz="2000" dirty="0">
              <a:solidFill>
                <a:schemeClr val="bg1"/>
              </a:solidFill>
              <a:latin typeface="MJYouGuacMyWorld" panose="02000603000000000000" pitchFamily="2" charset="0"/>
              <a:ea typeface="MJYouGuacMyWorld" panose="02000603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35994" y="8287116"/>
            <a:ext cx="30392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Quicksand Book" panose="02070303000000060000" pitchFamily="18" charset="0"/>
              </a:rPr>
              <a:t>Very high challenge and stress. These type of math problems make me feel panicked and scared to try.</a:t>
            </a:r>
            <a:endParaRPr lang="en-US" sz="1600" dirty="0">
              <a:solidFill>
                <a:schemeClr val="bg1"/>
              </a:solidFill>
              <a:latin typeface="Quicksand Book" panose="0207030300000006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6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311784"/>
              </p:ext>
            </p:extLst>
          </p:nvPr>
        </p:nvGraphicFramePr>
        <p:xfrm>
          <a:off x="859969" y="5846585"/>
          <a:ext cx="5802087" cy="281255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934029"/>
                <a:gridCol w="1934029"/>
                <a:gridCol w="1934029"/>
              </a:tblGrid>
              <a:tr h="33539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Quicksand Book" panose="02070303000000060000" pitchFamily="18" charset="0"/>
                        </a:rPr>
                        <a:t>Double</a:t>
                      </a:r>
                      <a:r>
                        <a:rPr lang="en-US" sz="1000" baseline="0" dirty="0" smtClean="0">
                          <a:latin typeface="Quicksand Book" panose="02070303000000060000" pitchFamily="18" charset="0"/>
                        </a:rPr>
                        <a:t> digit multiplication</a:t>
                      </a:r>
                      <a:endParaRPr lang="en-US" sz="1000" dirty="0">
                        <a:latin typeface="Quicksand Book" panose="02070303000000060000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Quicksand Book" panose="02070303000000060000" pitchFamily="18" charset="0"/>
                        </a:rPr>
                        <a:t>Adding decimals </a:t>
                      </a:r>
                      <a:endParaRPr lang="en-US" sz="1000" dirty="0">
                        <a:latin typeface="Quicksand Book" panose="02070303000000060000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Quicksand Book" panose="02070303000000060000" pitchFamily="18" charset="0"/>
                        </a:rPr>
                        <a:t>shapes</a:t>
                      </a:r>
                      <a:endParaRPr lang="en-US" sz="1000" dirty="0">
                        <a:latin typeface="Quicksand Book" panose="02070303000000060000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3539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Quicksand Book" panose="02070303000000060000" pitchFamily="18" charset="0"/>
                        </a:rPr>
                        <a:t>Triple digit subtraction</a:t>
                      </a:r>
                      <a:endParaRPr lang="en-US" sz="1000" dirty="0">
                        <a:latin typeface="Quicksand Book" panose="02070303000000060000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Quicksand Book" panose="02070303000000060000" pitchFamily="18" charset="0"/>
                        </a:rPr>
                        <a:t>Story</a:t>
                      </a:r>
                      <a:r>
                        <a:rPr lang="en-US" sz="1000" baseline="0" dirty="0" smtClean="0">
                          <a:latin typeface="Quicksand Book" panose="02070303000000060000" pitchFamily="18" charset="0"/>
                        </a:rPr>
                        <a:t> problems </a:t>
                      </a:r>
                      <a:endParaRPr lang="en-US" sz="1000" dirty="0">
                        <a:latin typeface="Quicksand Book" panose="02070303000000060000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Quicksand Book" panose="02070303000000060000" pitchFamily="18" charset="0"/>
                        </a:rPr>
                        <a:t>degrees</a:t>
                      </a:r>
                      <a:endParaRPr lang="en-US" sz="1000" dirty="0">
                        <a:latin typeface="Quicksand Book" panose="02070303000000060000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3539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Quicksand Book" panose="02070303000000060000" pitchFamily="18" charset="0"/>
                        </a:rPr>
                        <a:t>Place value</a:t>
                      </a:r>
                      <a:endParaRPr lang="en-US" sz="1000" dirty="0">
                        <a:latin typeface="Quicksand Book" panose="02070303000000060000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Quicksand Book" panose="02070303000000060000" pitchFamily="18" charset="0"/>
                        </a:rPr>
                        <a:t>Multiplication facts</a:t>
                      </a:r>
                      <a:endParaRPr lang="en-US" sz="1000" dirty="0">
                        <a:latin typeface="Quicksand Book" panose="02070303000000060000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Quicksand Book" panose="02070303000000060000" pitchFamily="18" charset="0"/>
                        </a:rPr>
                        <a:t>Angles </a:t>
                      </a:r>
                      <a:endParaRPr lang="en-US" sz="1000" dirty="0">
                        <a:latin typeface="Quicksand Book" panose="02070303000000060000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3539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Quicksand Book" panose="02070303000000060000" pitchFamily="18" charset="0"/>
                        </a:rPr>
                        <a:t>Mixed num</a:t>
                      </a:r>
                      <a:r>
                        <a:rPr lang="en-US" sz="1000" baseline="0" dirty="0" smtClean="0">
                          <a:latin typeface="Quicksand Book" panose="02070303000000060000" pitchFamily="18" charset="0"/>
                        </a:rPr>
                        <a:t>bers</a:t>
                      </a:r>
                      <a:endParaRPr lang="en-US" sz="1000" dirty="0">
                        <a:latin typeface="Quicksand Book" panose="02070303000000060000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Quicksand Book" panose="02070303000000060000" pitchFamily="18" charset="0"/>
                        </a:rPr>
                        <a:t>Long</a:t>
                      </a:r>
                      <a:r>
                        <a:rPr lang="en-US" sz="1000" baseline="0" dirty="0" smtClean="0">
                          <a:latin typeface="Quicksand Book" panose="02070303000000060000" pitchFamily="18" charset="0"/>
                        </a:rPr>
                        <a:t> division </a:t>
                      </a:r>
                      <a:endParaRPr lang="en-US" sz="1000" dirty="0">
                        <a:latin typeface="Quicksand Book" panose="02070303000000060000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Quicksand Book" panose="02070303000000060000" pitchFamily="18" charset="0"/>
                        </a:rPr>
                        <a:t>Expanding numbers</a:t>
                      </a:r>
                      <a:endParaRPr lang="en-US" sz="1000" dirty="0">
                        <a:latin typeface="Quicksand Book" panose="02070303000000060000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3539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Quicksand Book" panose="02070303000000060000" pitchFamily="18" charset="0"/>
                        </a:rPr>
                        <a:t>Fractions </a:t>
                      </a:r>
                      <a:endParaRPr lang="en-US" sz="1000" dirty="0">
                        <a:latin typeface="Quicksand Book" panose="02070303000000060000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Quicksand Book" panose="02070303000000060000" pitchFamily="18" charset="0"/>
                        </a:rPr>
                        <a:t>Finding the area</a:t>
                      </a:r>
                      <a:endParaRPr lang="en-US" sz="1000" dirty="0">
                        <a:latin typeface="Quicksand Book" panose="02070303000000060000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Quicksand Book" panose="02070303000000060000" pitchFamily="18" charset="0"/>
                        </a:rPr>
                        <a:t>Decimal place value</a:t>
                      </a:r>
                      <a:r>
                        <a:rPr lang="en-US" sz="1000" baseline="0" dirty="0" smtClean="0">
                          <a:latin typeface="Quicksand Book" panose="02070303000000060000" pitchFamily="18" charset="0"/>
                        </a:rPr>
                        <a:t> </a:t>
                      </a:r>
                      <a:endParaRPr lang="en-US" sz="1000" dirty="0">
                        <a:latin typeface="Quicksand Book" panose="02070303000000060000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394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Quicksand Book" panose="02070303000000060000" pitchFamily="18" charset="0"/>
                        </a:rPr>
                        <a:t>Adding fractions</a:t>
                      </a:r>
                      <a:endParaRPr lang="en-US" sz="1000" dirty="0">
                        <a:latin typeface="Quicksand Book" panose="02070303000000060000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Quicksand Book" panose="02070303000000060000" pitchFamily="18" charset="0"/>
                        </a:rPr>
                        <a:t>Finding the perimeter </a:t>
                      </a:r>
                      <a:endParaRPr lang="en-US" sz="1000" dirty="0">
                        <a:latin typeface="Quicksand Book" panose="02070303000000060000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Quicksand Book" panose="02070303000000060000" pitchFamily="18" charset="0"/>
                        </a:rPr>
                        <a:t>Converting mixed numbers</a:t>
                      </a:r>
                      <a:r>
                        <a:rPr lang="en-US" sz="1000" baseline="0" dirty="0" smtClean="0">
                          <a:latin typeface="Quicksand Book" panose="02070303000000060000" pitchFamily="18" charset="0"/>
                        </a:rPr>
                        <a:t> into improper fractions</a:t>
                      </a:r>
                      <a:endParaRPr lang="en-US" sz="1000" dirty="0">
                        <a:latin typeface="Quicksand Book" panose="02070303000000060000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3539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Quicksand Book" panose="02070303000000060000" pitchFamily="18" charset="0"/>
                        </a:rPr>
                        <a:t>Subtracting fractions </a:t>
                      </a:r>
                      <a:endParaRPr lang="en-US" sz="1000" dirty="0">
                        <a:latin typeface="Quicksand Book" panose="02070303000000060000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Quicksand Book" panose="02070303000000060000" pitchFamily="18" charset="0"/>
                        </a:rPr>
                        <a:t>Math vocabulary </a:t>
                      </a:r>
                      <a:endParaRPr lang="en-US" sz="1000" dirty="0">
                        <a:latin typeface="Quicksand Book" panose="02070303000000060000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Quicksand Book" panose="02070303000000060000" pitchFamily="18" charset="0"/>
                        </a:rPr>
                        <a:t>Equivalent</a:t>
                      </a:r>
                      <a:r>
                        <a:rPr lang="en-US" sz="1000" baseline="0" dirty="0" smtClean="0">
                          <a:latin typeface="Quicksand Book" panose="02070303000000060000" pitchFamily="18" charset="0"/>
                        </a:rPr>
                        <a:t> fractions </a:t>
                      </a:r>
                      <a:endParaRPr lang="en-US" sz="1000" dirty="0">
                        <a:latin typeface="Quicksand Book" panose="02070303000000060000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3539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Quicksand Book" panose="02070303000000060000" pitchFamily="18" charset="0"/>
                        </a:rPr>
                        <a:t>Multiplying fractions</a:t>
                      </a:r>
                      <a:r>
                        <a:rPr lang="en-US" sz="1000" baseline="0" dirty="0" smtClean="0">
                          <a:latin typeface="Quicksand Book" panose="02070303000000060000" pitchFamily="18" charset="0"/>
                        </a:rPr>
                        <a:t> </a:t>
                      </a:r>
                      <a:endParaRPr lang="en-US" sz="1000" dirty="0">
                        <a:latin typeface="Quicksand Book" panose="02070303000000060000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Quicksand Book" panose="02070303000000060000" pitchFamily="18" charset="0"/>
                        </a:rPr>
                        <a:t>Measurement </a:t>
                      </a:r>
                      <a:endParaRPr lang="en-US" sz="1000" dirty="0">
                        <a:latin typeface="Quicksand Book" panose="02070303000000060000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Quicksand Book" panose="02070303000000060000" pitchFamily="18" charset="0"/>
                        </a:rPr>
                        <a:t>Percentages </a:t>
                      </a:r>
                      <a:endParaRPr lang="en-US" sz="1000" dirty="0">
                        <a:latin typeface="Quicksand Book" panose="02070303000000060000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454106"/>
              </p:ext>
            </p:extLst>
          </p:nvPr>
        </p:nvGraphicFramePr>
        <p:xfrm>
          <a:off x="859969" y="2995838"/>
          <a:ext cx="5802087" cy="275171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934029"/>
                <a:gridCol w="1934029"/>
                <a:gridCol w="1934029"/>
              </a:tblGrid>
              <a:tr h="33539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3539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3539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3539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3539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39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3539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3539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158440"/>
              </p:ext>
            </p:extLst>
          </p:nvPr>
        </p:nvGraphicFramePr>
        <p:xfrm>
          <a:off x="859970" y="145091"/>
          <a:ext cx="5802087" cy="275171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934029"/>
                <a:gridCol w="1934029"/>
                <a:gridCol w="1934029"/>
              </a:tblGrid>
              <a:tr h="33539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3539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3539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3539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3539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39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3539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3539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439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-26497" y="6915965"/>
            <a:ext cx="2762248" cy="268104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740441" y="7064539"/>
            <a:ext cx="2574756" cy="253666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177352"/>
            <a:ext cx="2762248" cy="268104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740443" y="1157034"/>
            <a:ext cx="2574756" cy="253666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0" y="1617388"/>
            <a:ext cx="7315200" cy="7615989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33475" y="2694214"/>
            <a:ext cx="5048248" cy="545030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363736" y="4023088"/>
            <a:ext cx="2587728" cy="279433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96746" y="6329364"/>
            <a:ext cx="1521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Quicksand Dash" panose="02070303000000060000" pitchFamily="18" charset="0"/>
                <a:ea typeface="MJEspressoPatronum" panose="02000603000000000000" pitchFamily="2" charset="0"/>
              </a:rPr>
              <a:t>math comfort zone</a:t>
            </a:r>
            <a:endParaRPr lang="en-US" sz="1200" b="1" dirty="0">
              <a:latin typeface="Quicksand Dash" panose="02070303000000060000" pitchFamily="18" charset="0"/>
              <a:ea typeface="MJEspressoPatronum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51174" y="7682854"/>
            <a:ext cx="1412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Quicksand Dash" panose="02070303000000060000" pitchFamily="18" charset="0"/>
                <a:ea typeface="MJEspressoPatronum" panose="02000603000000000000" pitchFamily="2" charset="0"/>
              </a:rPr>
              <a:t>math stretch zone</a:t>
            </a:r>
            <a:endParaRPr lang="en-US" sz="1200" b="1" dirty="0">
              <a:latin typeface="Quicksand Dash" panose="02070303000000060000" pitchFamily="18" charset="0"/>
              <a:ea typeface="MJEspressoPatronum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05602" y="8759680"/>
            <a:ext cx="1303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Quicksand Dash" panose="02070303000000060000" pitchFamily="18" charset="0"/>
                <a:ea typeface="MJEspressoPatronum" panose="02000603000000000000" pitchFamily="2" charset="0"/>
              </a:rPr>
              <a:t>math danger zone</a:t>
            </a:r>
            <a:endParaRPr lang="en-US" sz="1200" b="1" dirty="0">
              <a:latin typeface="Quicksand Dash" panose="02070303000000060000" pitchFamily="18" charset="0"/>
              <a:ea typeface="MJEspressoPatronum" panose="02000603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49148"/>
            <a:ext cx="7315200" cy="707886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MJMeanMuggin" panose="02000603000000000000" pitchFamily="2" charset="0"/>
                <a:ea typeface="MJMeanMuggin" panose="02000603000000000000" pitchFamily="2" charset="0"/>
              </a:rPr>
              <a:t>Growth Mindset</a:t>
            </a:r>
            <a:r>
              <a:rPr lang="en-US" sz="2800" dirty="0" smtClean="0">
                <a:latin typeface="MJMeanMuggin" panose="02000603000000000000" pitchFamily="2" charset="0"/>
                <a:ea typeface="MJMeanMuggin" panose="02000603000000000000" pitchFamily="2" charset="0"/>
              </a:rPr>
              <a:t>: </a:t>
            </a:r>
            <a:r>
              <a:rPr lang="en-US" sz="2800" dirty="0" smtClean="0">
                <a:latin typeface="Segoe UI Light" panose="020B0502040204020203" pitchFamily="34" charset="0"/>
                <a:ea typeface="MJYouGuacMyWorld" panose="02000603000000000000" pitchFamily="2" charset="0"/>
                <a:cs typeface="Segoe UI Light" panose="020B0502040204020203" pitchFamily="34" charset="0"/>
              </a:rPr>
              <a:t>My Math </a:t>
            </a:r>
            <a:r>
              <a:rPr lang="en-US" sz="2800" dirty="0">
                <a:latin typeface="Segoe UI Light" panose="020B0502040204020203" pitchFamily="34" charset="0"/>
                <a:ea typeface="MJYouGuacMyWorld" panose="02000603000000000000" pitchFamily="2" charset="0"/>
                <a:cs typeface="Segoe UI Light" panose="020B0502040204020203" pitchFamily="34" charset="0"/>
              </a:rPr>
              <a:t>Z</a:t>
            </a:r>
            <a:r>
              <a:rPr lang="en-US" sz="2800" dirty="0" smtClean="0">
                <a:latin typeface="Segoe UI Light" panose="020B0502040204020203" pitchFamily="34" charset="0"/>
                <a:ea typeface="MJYouGuacMyWorld" panose="02000603000000000000" pitchFamily="2" charset="0"/>
                <a:cs typeface="Segoe UI Light" panose="020B0502040204020203" pitchFamily="34" charset="0"/>
              </a:rPr>
              <a:t>ones </a:t>
            </a:r>
            <a:endParaRPr lang="en-US" sz="2800" dirty="0">
              <a:latin typeface="Segoe UI Light" panose="020B0502040204020203" pitchFamily="34" charset="0"/>
              <a:ea typeface="MJYouGuacMyWorld" panose="02000603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0629" y="76826"/>
            <a:ext cx="6825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Quicksand Dash" panose="02070303000000060000" pitchFamily="18" charset="0"/>
              </a:rPr>
              <a:t>Name:			Date:</a:t>
            </a:r>
            <a:endParaRPr lang="en-US" sz="1400" dirty="0">
              <a:latin typeface="Quicksand Dash" panose="0207030300000006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06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1149</TotalTime>
  <Words>274</Words>
  <Application>Microsoft Office PowerPoint</Application>
  <PresentationFormat>Custom</PresentationFormat>
  <Paragraphs>52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MJMeanMuggin</vt:lpstr>
      <vt:lpstr>Calibri Light</vt:lpstr>
      <vt:lpstr>MJEspressoPatronum</vt:lpstr>
      <vt:lpstr>Arial</vt:lpstr>
      <vt:lpstr>MJYouGuacMyWorld</vt:lpstr>
      <vt:lpstr>Quicksand Book</vt:lpstr>
      <vt:lpstr>Calibri</vt:lpstr>
      <vt:lpstr>Segoe UI Light</vt:lpstr>
      <vt:lpstr>Quicksand Dash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Bellevue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Rados, Ashley L</dc:creator>
  <cp:lastModifiedBy>Rados, Ashley L</cp:lastModifiedBy>
  <cp:revision>24</cp:revision>
  <cp:lastPrinted>2018-02-07T17:10:09Z</cp:lastPrinted>
  <dcterms:created xsi:type="dcterms:W3CDTF">2018-02-06T22:54:14Z</dcterms:created>
  <dcterms:modified xsi:type="dcterms:W3CDTF">2018-03-25T21:06:48Z</dcterms:modified>
</cp:coreProperties>
</file>