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77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7497763" cy="9783763"/>
  <p:notesSz cx="7010400" cy="9296400"/>
  <p:embeddedFontLst>
    <p:embeddedFont>
      <p:font typeface="PBBeanThereDunnThat" panose="02000603000000000000" pitchFamily="2" charset="0"/>
      <p:regular r:id="rId23"/>
    </p:embeddedFont>
    <p:embeddedFont>
      <p:font typeface="PBBananaNutMuffin" panose="02000603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BCoffeeRings" panose="02000603000000000000" pitchFamily="2" charset="0"/>
      <p:regular r:id="rId29"/>
    </p:embeddedFont>
    <p:embeddedFont>
      <p:font typeface="PBDunnObsessed" panose="02000603000000000000" pitchFamily="2" charset="0"/>
      <p:regular r:id="rId30"/>
    </p:embeddedFont>
    <p:embeddedFont>
      <p:font typeface="PBSoyLatte" panose="02000603000000000000" pitchFamily="2" charset="0"/>
      <p:regular r:id="rId31"/>
    </p:embeddedFont>
    <p:embeddedFont>
      <p:font typeface="PBCoffeeBreak" panose="02000603000000000000" pitchFamily="2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E9C"/>
    <a:srgbClr val="DAFCE7"/>
    <a:srgbClr val="FFE7F9"/>
    <a:srgbClr val="FF2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>
        <p:scale>
          <a:sx n="49" d="100"/>
          <a:sy n="49" d="100"/>
        </p:scale>
        <p:origin x="271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332" y="1601186"/>
            <a:ext cx="6373099" cy="3406199"/>
          </a:xfrm>
        </p:spPr>
        <p:txBody>
          <a:bodyPr anchor="b"/>
          <a:lstStyle>
            <a:lvl1pPr algn="ctr">
              <a:defRPr sz="4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21" y="5138741"/>
            <a:ext cx="5623322" cy="2362144"/>
          </a:xfrm>
        </p:spPr>
        <p:txBody>
          <a:bodyPr/>
          <a:lstStyle>
            <a:lvl1pPr marL="0" indent="0" algn="ctr">
              <a:buNone/>
              <a:defRPr sz="1968"/>
            </a:lvl1pPr>
            <a:lvl2pPr marL="374904" indent="0" algn="ctr">
              <a:buNone/>
              <a:defRPr sz="1640"/>
            </a:lvl2pPr>
            <a:lvl3pPr marL="749808" indent="0" algn="ctr">
              <a:buNone/>
              <a:defRPr sz="1476"/>
            </a:lvl3pPr>
            <a:lvl4pPr marL="1124712" indent="0" algn="ctr">
              <a:buNone/>
              <a:defRPr sz="1312"/>
            </a:lvl4pPr>
            <a:lvl5pPr marL="1499616" indent="0" algn="ctr">
              <a:buNone/>
              <a:defRPr sz="1312"/>
            </a:lvl5pPr>
            <a:lvl6pPr marL="1874520" indent="0" algn="ctr">
              <a:buNone/>
              <a:defRPr sz="1312"/>
            </a:lvl6pPr>
            <a:lvl7pPr marL="2249424" indent="0" algn="ctr">
              <a:buNone/>
              <a:defRPr sz="1312"/>
            </a:lvl7pPr>
            <a:lvl8pPr marL="2624328" indent="0" algn="ctr">
              <a:buNone/>
              <a:defRPr sz="1312"/>
            </a:lvl8pPr>
            <a:lvl9pPr marL="2999232" indent="0" algn="ctr">
              <a:buNone/>
              <a:defRPr sz="13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5587" y="520895"/>
            <a:ext cx="1616705" cy="829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472" y="520895"/>
            <a:ext cx="4756393" cy="829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66" y="2439149"/>
            <a:ext cx="6466821" cy="4069773"/>
          </a:xfrm>
        </p:spPr>
        <p:txBody>
          <a:bodyPr anchor="b"/>
          <a:lstStyle>
            <a:lvl1pPr>
              <a:defRPr sz="4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566" y="6547424"/>
            <a:ext cx="6466821" cy="2140197"/>
          </a:xfrm>
        </p:spPr>
        <p:txBody>
          <a:bodyPr/>
          <a:lstStyle>
            <a:lvl1pPr marL="0" indent="0">
              <a:buNone/>
              <a:defRPr sz="1968">
                <a:solidFill>
                  <a:schemeClr val="tx1"/>
                </a:solidFill>
              </a:defRPr>
            </a:lvl1pPr>
            <a:lvl2pPr marL="374904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2pPr>
            <a:lvl3pPr marL="749808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124712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499616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1874520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24942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62432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2999232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71" y="2604474"/>
            <a:ext cx="3186549" cy="6207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5743" y="2604474"/>
            <a:ext cx="3186549" cy="6207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520897"/>
            <a:ext cx="6466821" cy="189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48" y="2398381"/>
            <a:ext cx="3171905" cy="1175410"/>
          </a:xfrm>
        </p:spPr>
        <p:txBody>
          <a:bodyPr anchor="b"/>
          <a:lstStyle>
            <a:lvl1pPr marL="0" indent="0">
              <a:buNone/>
              <a:defRPr sz="1968" b="1"/>
            </a:lvl1pPr>
            <a:lvl2pPr marL="374904" indent="0">
              <a:buNone/>
              <a:defRPr sz="1640" b="1"/>
            </a:lvl2pPr>
            <a:lvl3pPr marL="749808" indent="0">
              <a:buNone/>
              <a:defRPr sz="1476" b="1"/>
            </a:lvl3pPr>
            <a:lvl4pPr marL="1124712" indent="0">
              <a:buNone/>
              <a:defRPr sz="1312" b="1"/>
            </a:lvl4pPr>
            <a:lvl5pPr marL="1499616" indent="0">
              <a:buNone/>
              <a:defRPr sz="1312" b="1"/>
            </a:lvl5pPr>
            <a:lvl6pPr marL="1874520" indent="0">
              <a:buNone/>
              <a:defRPr sz="1312" b="1"/>
            </a:lvl6pPr>
            <a:lvl7pPr marL="2249424" indent="0">
              <a:buNone/>
              <a:defRPr sz="1312" b="1"/>
            </a:lvl7pPr>
            <a:lvl8pPr marL="2624328" indent="0">
              <a:buNone/>
              <a:defRPr sz="1312" b="1"/>
            </a:lvl8pPr>
            <a:lvl9pPr marL="2999232" indent="0">
              <a:buNone/>
              <a:defRPr sz="13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48" y="3573791"/>
            <a:ext cx="3171905" cy="52565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5743" y="2398381"/>
            <a:ext cx="3187526" cy="1175410"/>
          </a:xfrm>
        </p:spPr>
        <p:txBody>
          <a:bodyPr anchor="b"/>
          <a:lstStyle>
            <a:lvl1pPr marL="0" indent="0">
              <a:buNone/>
              <a:defRPr sz="1968" b="1"/>
            </a:lvl1pPr>
            <a:lvl2pPr marL="374904" indent="0">
              <a:buNone/>
              <a:defRPr sz="1640" b="1"/>
            </a:lvl2pPr>
            <a:lvl3pPr marL="749808" indent="0">
              <a:buNone/>
              <a:defRPr sz="1476" b="1"/>
            </a:lvl3pPr>
            <a:lvl4pPr marL="1124712" indent="0">
              <a:buNone/>
              <a:defRPr sz="1312" b="1"/>
            </a:lvl4pPr>
            <a:lvl5pPr marL="1499616" indent="0">
              <a:buNone/>
              <a:defRPr sz="1312" b="1"/>
            </a:lvl5pPr>
            <a:lvl6pPr marL="1874520" indent="0">
              <a:buNone/>
              <a:defRPr sz="1312" b="1"/>
            </a:lvl6pPr>
            <a:lvl7pPr marL="2249424" indent="0">
              <a:buNone/>
              <a:defRPr sz="1312" b="1"/>
            </a:lvl7pPr>
            <a:lvl8pPr marL="2624328" indent="0">
              <a:buNone/>
              <a:defRPr sz="1312" b="1"/>
            </a:lvl8pPr>
            <a:lvl9pPr marL="2999232" indent="0">
              <a:buNone/>
              <a:defRPr sz="13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95743" y="3573791"/>
            <a:ext cx="3187526" cy="52565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652251"/>
            <a:ext cx="2418224" cy="2282878"/>
          </a:xfrm>
        </p:spPr>
        <p:txBody>
          <a:bodyPr anchor="b"/>
          <a:lstStyle>
            <a:lvl1pPr>
              <a:defRPr sz="26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526" y="1408683"/>
            <a:ext cx="3795743" cy="6952813"/>
          </a:xfrm>
        </p:spPr>
        <p:txBody>
          <a:bodyPr/>
          <a:lstStyle>
            <a:lvl1pPr>
              <a:defRPr sz="2624"/>
            </a:lvl1pPr>
            <a:lvl2pPr>
              <a:defRPr sz="2296"/>
            </a:lvl2pPr>
            <a:lvl3pPr>
              <a:defRPr sz="1968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48" y="2935129"/>
            <a:ext cx="2418224" cy="5437689"/>
          </a:xfrm>
        </p:spPr>
        <p:txBody>
          <a:bodyPr/>
          <a:lstStyle>
            <a:lvl1pPr marL="0" indent="0">
              <a:buNone/>
              <a:defRPr sz="1312"/>
            </a:lvl1pPr>
            <a:lvl2pPr marL="374904" indent="0">
              <a:buNone/>
              <a:defRPr sz="1148"/>
            </a:lvl2pPr>
            <a:lvl3pPr marL="749808" indent="0">
              <a:buNone/>
              <a:defRPr sz="984"/>
            </a:lvl3pPr>
            <a:lvl4pPr marL="1124712" indent="0">
              <a:buNone/>
              <a:defRPr sz="820"/>
            </a:lvl4pPr>
            <a:lvl5pPr marL="1499616" indent="0">
              <a:buNone/>
              <a:defRPr sz="820"/>
            </a:lvl5pPr>
            <a:lvl6pPr marL="1874520" indent="0">
              <a:buNone/>
              <a:defRPr sz="820"/>
            </a:lvl6pPr>
            <a:lvl7pPr marL="2249424" indent="0">
              <a:buNone/>
              <a:defRPr sz="820"/>
            </a:lvl7pPr>
            <a:lvl8pPr marL="2624328" indent="0">
              <a:buNone/>
              <a:defRPr sz="820"/>
            </a:lvl8pPr>
            <a:lvl9pPr marL="2999232" indent="0">
              <a:buNone/>
              <a:defRPr sz="8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652251"/>
            <a:ext cx="2418224" cy="2282878"/>
          </a:xfrm>
        </p:spPr>
        <p:txBody>
          <a:bodyPr anchor="b"/>
          <a:lstStyle>
            <a:lvl1pPr>
              <a:defRPr sz="26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87526" y="1408683"/>
            <a:ext cx="3795743" cy="6952813"/>
          </a:xfrm>
        </p:spPr>
        <p:txBody>
          <a:bodyPr anchor="t"/>
          <a:lstStyle>
            <a:lvl1pPr marL="0" indent="0">
              <a:buNone/>
              <a:defRPr sz="2624"/>
            </a:lvl1pPr>
            <a:lvl2pPr marL="374904" indent="0">
              <a:buNone/>
              <a:defRPr sz="2296"/>
            </a:lvl2pPr>
            <a:lvl3pPr marL="749808" indent="0">
              <a:buNone/>
              <a:defRPr sz="1968"/>
            </a:lvl3pPr>
            <a:lvl4pPr marL="1124712" indent="0">
              <a:buNone/>
              <a:defRPr sz="1640"/>
            </a:lvl4pPr>
            <a:lvl5pPr marL="1499616" indent="0">
              <a:buNone/>
              <a:defRPr sz="1640"/>
            </a:lvl5pPr>
            <a:lvl6pPr marL="1874520" indent="0">
              <a:buNone/>
              <a:defRPr sz="1640"/>
            </a:lvl6pPr>
            <a:lvl7pPr marL="2249424" indent="0">
              <a:buNone/>
              <a:defRPr sz="1640"/>
            </a:lvl7pPr>
            <a:lvl8pPr marL="2624328" indent="0">
              <a:buNone/>
              <a:defRPr sz="1640"/>
            </a:lvl8pPr>
            <a:lvl9pPr marL="2999232" indent="0">
              <a:buNone/>
              <a:defRPr sz="16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48" y="2935129"/>
            <a:ext cx="2418224" cy="5437689"/>
          </a:xfrm>
        </p:spPr>
        <p:txBody>
          <a:bodyPr/>
          <a:lstStyle>
            <a:lvl1pPr marL="0" indent="0">
              <a:buNone/>
              <a:defRPr sz="1312"/>
            </a:lvl1pPr>
            <a:lvl2pPr marL="374904" indent="0">
              <a:buNone/>
              <a:defRPr sz="1148"/>
            </a:lvl2pPr>
            <a:lvl3pPr marL="749808" indent="0">
              <a:buNone/>
              <a:defRPr sz="984"/>
            </a:lvl3pPr>
            <a:lvl4pPr marL="1124712" indent="0">
              <a:buNone/>
              <a:defRPr sz="820"/>
            </a:lvl4pPr>
            <a:lvl5pPr marL="1499616" indent="0">
              <a:buNone/>
              <a:defRPr sz="820"/>
            </a:lvl5pPr>
            <a:lvl6pPr marL="1874520" indent="0">
              <a:buNone/>
              <a:defRPr sz="820"/>
            </a:lvl6pPr>
            <a:lvl7pPr marL="2249424" indent="0">
              <a:buNone/>
              <a:defRPr sz="820"/>
            </a:lvl7pPr>
            <a:lvl8pPr marL="2624328" indent="0">
              <a:buNone/>
              <a:defRPr sz="820"/>
            </a:lvl8pPr>
            <a:lvl9pPr marL="2999232" indent="0">
              <a:buNone/>
              <a:defRPr sz="8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471" y="520897"/>
            <a:ext cx="6466821" cy="189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471" y="2604474"/>
            <a:ext cx="6466821" cy="620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471" y="9068101"/>
            <a:ext cx="1686997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40CB-4C0D-4BE6-B361-AFD366E73BC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634" y="9068101"/>
            <a:ext cx="2530495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95295" y="9068101"/>
            <a:ext cx="1686997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E10B-C7EC-4F95-94ED-3BA371B2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9808" rtl="0" eaLnBrk="1" latinLnBrk="0" hangingPunct="1">
        <a:lnSpc>
          <a:spcPct val="90000"/>
        </a:lnSpc>
        <a:spcBef>
          <a:spcPct val="0"/>
        </a:spcBef>
        <a:buNone/>
        <a:defRPr sz="36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452" indent="-187452" algn="l" defTabSz="749808" rtl="0" eaLnBrk="1" latinLnBrk="0" hangingPunct="1">
        <a:lnSpc>
          <a:spcPct val="90000"/>
        </a:lnSpc>
        <a:spcBef>
          <a:spcPts val="820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1pPr>
      <a:lvl2pPr marL="562356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640" kern="1200">
          <a:solidFill>
            <a:schemeClr val="tx1"/>
          </a:solidFill>
          <a:latin typeface="+mn-lt"/>
          <a:ea typeface="+mn-ea"/>
          <a:cs typeface="+mn-cs"/>
        </a:defRPr>
      </a:lvl3pPr>
      <a:lvl4pPr marL="1312164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436876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811780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3186684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74904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49808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99616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249424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624328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99232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4" y="0"/>
            <a:ext cx="7454295" cy="10057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4"/>
          </a:p>
        </p:txBody>
      </p:sp>
      <p:sp>
        <p:nvSpPr>
          <p:cNvPr id="5" name="Rectangle 4"/>
          <p:cNvSpPr/>
          <p:nvPr/>
        </p:nvSpPr>
        <p:spPr>
          <a:xfrm>
            <a:off x="21734" y="8778025"/>
            <a:ext cx="7454295" cy="10057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4"/>
          </a:p>
        </p:txBody>
      </p:sp>
      <p:sp>
        <p:nvSpPr>
          <p:cNvPr id="6" name="TextBox 5"/>
          <p:cNvSpPr txBox="1"/>
          <p:nvPr/>
        </p:nvSpPr>
        <p:spPr>
          <a:xfrm>
            <a:off x="21734" y="1109269"/>
            <a:ext cx="7454295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25" dirty="0" smtClean="0">
                <a:latin typeface="PBSoyLatte" panose="02000603000000000000" pitchFamily="2" charset="0"/>
                <a:ea typeface="PBSoyLatte" panose="02000603000000000000" pitchFamily="2" charset="0"/>
              </a:rPr>
              <a:t>Special Education</a:t>
            </a:r>
            <a:endParaRPr lang="en-US" sz="6725" dirty="0">
              <a:latin typeface="PBSoyLatte" panose="02000603000000000000" pitchFamily="2" charset="0"/>
              <a:ea typeface="PBSoyLatte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16" y="3036750"/>
            <a:ext cx="5575931" cy="73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76" dirty="0" smtClean="0">
                <a:latin typeface="PBBeanThereDunnThat" panose="02000603000000000000" pitchFamily="2" charset="0"/>
                <a:ea typeface="PBBeanThereDunnThat" panose="02000603000000000000" pitchFamily="2" charset="0"/>
              </a:rPr>
              <a:t>Daily lesson planner</a:t>
            </a:r>
            <a:endParaRPr lang="en-US" sz="4076" dirty="0">
              <a:latin typeface="PBBeanThereDunnThat" panose="02000603000000000000" pitchFamily="2" charset="0"/>
              <a:ea typeface="PBBeanThereDunnTha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74" y="73317"/>
            <a:ext cx="7055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PBCoffeeBreak" panose="02000603000000000000" pitchFamily="2" charset="0"/>
                <a:ea typeface="PBCoffeeBreak" panose="02000603000000000000" pitchFamily="2" charset="0"/>
              </a:rPr>
              <a:t>EDITABLE: </a:t>
            </a:r>
            <a:r>
              <a:rPr lang="en-US" sz="2800" dirty="0" smtClean="0">
                <a:solidFill>
                  <a:schemeClr val="bg1"/>
                </a:solidFill>
                <a:latin typeface="PBCoffeeBreak" panose="02000603000000000000" pitchFamily="2" charset="0"/>
                <a:ea typeface="PBCoffeeBreak" panose="02000603000000000000" pitchFamily="2" charset="0"/>
              </a:rPr>
              <a:t>Lesson Planning Resource for Special Education Teachers </a:t>
            </a:r>
            <a:endParaRPr lang="en-US" sz="2800" dirty="0">
              <a:solidFill>
                <a:schemeClr val="bg1"/>
              </a:solidFill>
              <a:latin typeface="PBCoffeeBreak" panose="02000603000000000000" pitchFamily="2" charset="0"/>
              <a:ea typeface="PBCoffeeBreak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375" y="9081698"/>
            <a:ext cx="4281768" cy="47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6" dirty="0">
                <a:solidFill>
                  <a:schemeClr val="bg1"/>
                </a:solidFill>
                <a:latin typeface="PBCoffeeBreak" panose="02000603000000000000" pitchFamily="2" charset="0"/>
                <a:ea typeface="PBCoffeeBreak" panose="02000603000000000000" pitchFamily="2" charset="0"/>
              </a:rPr>
              <a:t>The Teacher Dress Code</a:t>
            </a:r>
            <a:endParaRPr lang="en-US" sz="2446" dirty="0">
              <a:solidFill>
                <a:schemeClr val="bg1"/>
              </a:solidFill>
              <a:latin typeface="PBCoffeeBreak" panose="02000603000000000000" pitchFamily="2" charset="0"/>
              <a:ea typeface="PBCoffeeBreak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" y="3852097"/>
            <a:ext cx="3667754" cy="4774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80" y="3769988"/>
            <a:ext cx="3643000" cy="47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7" y="60883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7" y="3681633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6794207"/>
            <a:ext cx="1564484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332" y="6794207"/>
            <a:ext cx="1557863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#TEACHERLIFE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0607" y="6783414"/>
            <a:ext cx="7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Data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347" y="681745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Daily Schedule 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2194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72368" y="6820775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To-do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07" y="7060413"/>
            <a:ext cx="1536685" cy="265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8:45-9:15 1</a:t>
            </a:r>
            <a:r>
              <a:rPr lang="en-US" sz="980" baseline="30000" dirty="0">
                <a:latin typeface="+mj-lt"/>
              </a:rPr>
              <a:t>st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9:15-9:45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9:45-10:25 Planning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10:25-10:55 SEL Literacy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10:55-11:20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11:20-11:50 2</a:t>
            </a:r>
            <a:r>
              <a:rPr lang="en-US" sz="980" baseline="30000" dirty="0">
                <a:latin typeface="+mj-lt"/>
              </a:rPr>
              <a:t>nd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11:55-12:25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12:25-12:55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Reading 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12:55-1:25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Decoding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1:25-1:40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1:40-1:55 CI w/ Ana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1:55-2:25  Math 1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2:30-3:00 Math 2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3:00-3:10 Check-out</a:t>
            </a:r>
            <a:r>
              <a:rPr lang="en-US" sz="900" dirty="0">
                <a:latin typeface="+mj-lt"/>
              </a:rPr>
              <a:t/>
            </a:r>
            <a:br>
              <a:rPr lang="en-US" sz="900" dirty="0">
                <a:latin typeface="+mj-lt"/>
              </a:rPr>
            </a:br>
            <a:endParaRPr lang="en-US" sz="9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24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5"/>
            <a:ext cx="1557866" cy="1244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9"/>
            <a:ext cx="3729807" cy="2694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W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4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24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5"/>
            <a:ext cx="1557866" cy="1244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9"/>
            <a:ext cx="3729807" cy="2694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W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9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7" y="60883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7" y="3681633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6794209"/>
            <a:ext cx="1564484" cy="2694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332" y="6794209"/>
            <a:ext cx="1557863" cy="2694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#TEACHERLIFE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0607" y="6783414"/>
            <a:ext cx="7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Data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E7F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347" y="681745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Daily Schedule 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2194" y="6794209"/>
            <a:ext cx="3729807" cy="2694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72368" y="6820775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To-do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07" y="7060413"/>
            <a:ext cx="1536685" cy="1281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8:45-9:15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Literacy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10:25-10:55 3</a:t>
            </a:r>
            <a:r>
              <a:rPr lang="en-US" sz="980" baseline="30000" dirty="0">
                <a:latin typeface="+mj-lt"/>
              </a:rPr>
              <a:t>rd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10:55-11:15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Lunch</a:t>
            </a:r>
          </a:p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11:15-11:25 2</a:t>
            </a:r>
            <a:r>
              <a:rPr lang="en-US" sz="980" baseline="30000" dirty="0">
                <a:latin typeface="+mj-lt"/>
              </a:rPr>
              <a:t>nd</a:t>
            </a:r>
            <a:r>
              <a:rPr lang="en-US" sz="980" dirty="0">
                <a:latin typeface="+mj-lt"/>
              </a:rPr>
              <a:t> Writing</a:t>
            </a:r>
          </a:p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11:40-12:30 RTI Math</a:t>
            </a:r>
          </a:p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12:30-12:50 Check-out</a:t>
            </a:r>
            <a:r>
              <a:rPr lang="en-US" sz="900" dirty="0">
                <a:latin typeface="+mj-lt"/>
              </a:rPr>
              <a:t/>
            </a:r>
            <a:br>
              <a:rPr lang="en-US" sz="900" dirty="0">
                <a:latin typeface="+mj-lt"/>
              </a:rPr>
            </a:br>
            <a:endParaRPr lang="en-US" sz="9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W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4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650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93115" y="16894"/>
            <a:ext cx="8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TH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2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298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3115" y="16894"/>
            <a:ext cx="8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TH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9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3115" y="16894"/>
            <a:ext cx="8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TH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7" y="60883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7" y="3681633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6794207"/>
            <a:ext cx="1564484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332" y="6794207"/>
            <a:ext cx="1557863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#TEACHERLIFE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0607" y="6783414"/>
            <a:ext cx="7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Data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DAFCE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347" y="681745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Daily Schedule 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2194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72368" y="6820775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To-do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507" y="7060411"/>
            <a:ext cx="1536685" cy="28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8:45-9:15 1</a:t>
            </a:r>
            <a:r>
              <a:rPr lang="en-US" sz="980" baseline="30000" dirty="0">
                <a:latin typeface="+mj-lt"/>
              </a:rPr>
              <a:t>st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9:15-9:45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9:45-10:25 Planning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10:25-10:55 SEL Literacy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10:55-11:20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11:20-11:50 2</a:t>
            </a:r>
            <a:r>
              <a:rPr lang="en-US" sz="980" baseline="30000" dirty="0">
                <a:latin typeface="+mj-lt"/>
              </a:rPr>
              <a:t>nd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11:55-12:25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12:25-12:55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Reading 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12:55-1:25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Decoding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1:25-1:40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1:40-1:55 CI w/ Ana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1:55-2:10 Recess JB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2:15  Math 1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2:30-3:00 Math 2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3:00-3:10 Check-out</a:t>
            </a:r>
            <a:r>
              <a:rPr lang="en-US" sz="900" dirty="0">
                <a:latin typeface="+mj-lt"/>
              </a:rPr>
              <a:t/>
            </a:r>
            <a:br>
              <a:rPr lang="en-US" sz="900" dirty="0">
                <a:latin typeface="+mj-lt"/>
              </a:rPr>
            </a:br>
            <a:endParaRPr lang="en-US" sz="9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3115" y="16894"/>
            <a:ext cx="8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TH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3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650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F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298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F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2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0" y="0"/>
            <a:ext cx="7497763" cy="9741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62928"/>
            <a:ext cx="7497763" cy="1780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761" y="6967424"/>
            <a:ext cx="703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Special Education</a:t>
            </a:r>
            <a:endParaRPr lang="en-US" sz="5400" dirty="0">
              <a:solidFill>
                <a:schemeClr val="bg1"/>
              </a:solidFill>
              <a:latin typeface="PBBananaNutMuffin" panose="02000603000000000000" pitchFamily="2" charset="0"/>
              <a:ea typeface="PBBananaNutMuffin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360" y="7738658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BBeanThereDunnThat" panose="02000603000000000000" pitchFamily="2" charset="0"/>
                <a:ea typeface="PBBeanThereDunnThat" panose="02000603000000000000" pitchFamily="2" charset="0"/>
              </a:rPr>
              <a:t>Weekly lesson planner</a:t>
            </a:r>
            <a:endParaRPr lang="en-US" sz="2800" dirty="0">
              <a:solidFill>
                <a:schemeClr val="bg1"/>
              </a:solidFill>
              <a:latin typeface="PBBeanThereDunnThat" panose="02000603000000000000" pitchFamily="2" charset="0"/>
              <a:ea typeface="PBBeanThereDunnTha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F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63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7" y="60883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7" y="3681633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6794207"/>
            <a:ext cx="1564484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332" y="6794207"/>
            <a:ext cx="1557863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#TEACHERLIFE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0607" y="6783414"/>
            <a:ext cx="7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Data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5FE9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347" y="681745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Daily Schedule 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2194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72368" y="6820775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To-do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F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507" y="7060411"/>
            <a:ext cx="1536685" cy="28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8:45-9:15 1</a:t>
            </a:r>
            <a:r>
              <a:rPr lang="en-US" sz="980" baseline="30000" dirty="0">
                <a:latin typeface="+mj-lt"/>
              </a:rPr>
              <a:t>st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9:15-9:45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9:45-10:25 Planning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10:25-10:55 SEL Literacy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10:55-11:20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11:20-11:50 2</a:t>
            </a:r>
            <a:r>
              <a:rPr lang="en-US" sz="980" baseline="30000" dirty="0">
                <a:latin typeface="+mj-lt"/>
              </a:rPr>
              <a:t>nd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11:55-12:25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12:25-12:55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Reading 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12:55-1:25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Decoding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1:25-1:40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1:40-1:55 CI w/ Ana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1:55-2:10 Recess JB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2:15  Math 1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2:30-3:00 Math 2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3:00-3:10 Check-out</a:t>
            </a:r>
            <a:r>
              <a:rPr lang="en-US" sz="900" dirty="0">
                <a:latin typeface="+mj-lt"/>
              </a:rPr>
              <a:t/>
            </a:r>
            <a:br>
              <a:rPr lang="en-US" sz="900" dirty="0">
                <a:latin typeface="+mj-lt"/>
              </a:rPr>
            </a:br>
            <a:endParaRPr lang="en-US" sz="9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0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650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1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st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</a:t>
            </a:r>
            <a:r>
              <a:rPr lang="en-US" sz="19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sel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co-taught 8:45-9:15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7324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Sel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literacy 10:25-10:55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lunch </a:t>
            </a:r>
            <a:r>
              <a:rPr lang="en-US" sz="19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sel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10:55-111:20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M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67500" y="3754893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67499" y="685208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298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2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nd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writing 11:20-11:50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WRITING 1 11:55-12:25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READING COMP 12:25-12:55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M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DECODING 12:55-1:25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SEL 1 1:25-1:40 – extra recess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MATH 1 1:55-2:35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M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9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7" y="60883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MATH 2 2:30-3:00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7" y="3681633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5</a:t>
            </a:r>
            <a:r>
              <a:rPr lang="en-US" sz="1900" baseline="30000" dirty="0">
                <a:latin typeface="PBDunnObsessed" panose="02000603000000000000" pitchFamily="2" charset="0"/>
                <a:ea typeface="PBDunnObsessed" panose="02000603000000000000" pitchFamily="2" charset="0"/>
              </a:rPr>
              <a:t>TH</a:t>
            </a:r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 CHECK-OUT 3:00-3:10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6794207"/>
            <a:ext cx="1564484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332" y="6794207"/>
            <a:ext cx="1557863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#TEACHERLIFE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0607" y="6783414"/>
            <a:ext cx="7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Data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347" y="681745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Daily Schedule 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2194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72368" y="6820775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To-do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M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507" y="7060411"/>
            <a:ext cx="1536685" cy="28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80" dirty="0">
                <a:latin typeface="+mj-lt"/>
              </a:rPr>
              <a:t>8:45-9:15 1</a:t>
            </a:r>
            <a:r>
              <a:rPr lang="en-US" sz="980" baseline="30000" dirty="0">
                <a:latin typeface="+mj-lt"/>
              </a:rPr>
              <a:t>st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9:15-9:45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9:45-10:25 Planning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10:25-10:55 SEL Literacy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10:55-11:20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Lunch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11:20-11:50 2</a:t>
            </a:r>
            <a:r>
              <a:rPr lang="en-US" sz="980" baseline="30000" dirty="0">
                <a:latin typeface="+mj-lt"/>
              </a:rPr>
              <a:t>nd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11:55-12:25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Writing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12:25-12:55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Reading 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12:55-1:25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Decoding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1:25-1:40 5</a:t>
            </a:r>
            <a:r>
              <a:rPr lang="en-US" sz="980" baseline="30000" dirty="0">
                <a:latin typeface="+mj-lt"/>
              </a:rPr>
              <a:t>th</a:t>
            </a:r>
            <a:r>
              <a:rPr lang="en-US" sz="980" dirty="0">
                <a:latin typeface="+mj-lt"/>
              </a:rPr>
              <a:t> SEL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1:40-1:55 CI w/ Ana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1:55-2:10 Recess JB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2:15  Math 1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2:30-3:00 Math 2</a:t>
            </a:r>
            <a:br>
              <a:rPr lang="en-US" sz="980" dirty="0">
                <a:latin typeface="+mj-lt"/>
              </a:rPr>
            </a:br>
            <a:r>
              <a:rPr lang="en-US" sz="980" dirty="0">
                <a:latin typeface="+mj-lt"/>
              </a:rPr>
              <a:t>3:00-3:10 Check-out</a:t>
            </a:r>
            <a:r>
              <a:rPr lang="en-US" sz="900" dirty="0">
                <a:latin typeface="+mj-lt"/>
              </a:rPr>
              <a:t/>
            </a:r>
            <a:br>
              <a:rPr lang="en-US" sz="900" dirty="0">
                <a:latin typeface="+mj-lt"/>
              </a:rPr>
            </a:br>
            <a:endParaRPr lang="en-US" sz="9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4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650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71440"/>
            <a:ext cx="3081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6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22986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696927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9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41997" y="2048781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84" y="395378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330" y="599645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30" y="2048782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2195" y="599643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2195" y="630420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42" y="2048782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45" y="602231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7122" y="1853793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1997" y="5996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4018" y="626506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997" y="5146063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30" y="3696927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330" y="5146064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195" y="3696925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2195" y="3727702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442" y="5146064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345" y="3723788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07122" y="4951075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1997" y="3696927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4018" y="3723788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83" y="3495289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4" y="8243345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327" y="6794209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4327" y="8243346"/>
            <a:ext cx="1557866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12192" y="6794207"/>
            <a:ext cx="3729807" cy="2898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12192" y="6824984"/>
            <a:ext cx="101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DunnObsessed" panose="02000603000000000000" pitchFamily="2" charset="0"/>
                <a:ea typeface="PBDunnObsessed" panose="02000603000000000000" pitchFamily="2" charset="0"/>
              </a:rPr>
              <a:t>lesson</a:t>
            </a:r>
            <a:endParaRPr lang="en-US" sz="20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4439" y="8243346"/>
            <a:ext cx="79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Materials</a:t>
            </a:r>
            <a:endParaRPr lang="en-US" sz="16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345" y="6855764"/>
            <a:ext cx="99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Purpose</a:t>
            </a: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  <a:p>
            <a:pPr algn="ctr"/>
            <a:r>
              <a:rPr lang="en-US" sz="1200" dirty="0" err="1">
                <a:latin typeface="PBDunnObsessed" panose="02000603000000000000" pitchFamily="2" charset="0"/>
                <a:ea typeface="PBDunnObsessed" panose="02000603000000000000" pitchFamily="2" charset="0"/>
              </a:rPr>
              <a:t>ccss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07125" y="8048357"/>
            <a:ext cx="30810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PBDunnObsessed" panose="02000603000000000000" pitchFamily="2" charset="0"/>
                <a:ea typeface="PBDunnObsessed" panose="02000603000000000000" pitchFamily="2" charset="0"/>
              </a:rPr>
              <a:t>Schedule </a:t>
            </a:r>
            <a:endParaRPr lang="en-US" sz="19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1994" y="6794209"/>
            <a:ext cx="1564484" cy="144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24015" y="6821070"/>
            <a:ext cx="99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DunnObsessed" panose="02000603000000000000" pitchFamily="2" charset="0"/>
                <a:ea typeface="PBDunnObsessed" panose="02000603000000000000" pitchFamily="2" charset="0"/>
              </a:rPr>
              <a:t>Assessment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79" y="6592571"/>
            <a:ext cx="7315199" cy="204264"/>
          </a:xfrm>
          <a:prstGeom prst="rect">
            <a:avLst/>
          </a:prstGeom>
          <a:solidFill>
            <a:srgbClr val="FF21C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139" y="13193"/>
            <a:ext cx="192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DunnObsessed" panose="02000603000000000000" pitchFamily="2" charset="0"/>
                <a:ea typeface="PBDunnObsessed" panose="02000603000000000000" pitchFamily="2" charset="0"/>
              </a:rPr>
              <a:t>Week</a:t>
            </a:r>
            <a:endParaRPr lang="en-US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2998" y="13193"/>
            <a:ext cx="4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CoffeeRings" panose="02000603000000000000" pitchFamily="2" charset="0"/>
                <a:ea typeface="PBCoffeeRings" panose="02000603000000000000" pitchFamily="2" charset="0"/>
              </a:rPr>
              <a:t>T</a:t>
            </a:r>
            <a:endParaRPr lang="en-US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2172" y="2088794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8691" y="5206570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8691" y="8303852"/>
            <a:ext cx="15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BDunnObsessed" panose="02000603000000000000" pitchFamily="2" charset="0"/>
                <a:ea typeface="PBDunnObsessed" panose="02000603000000000000" pitchFamily="2" charset="0"/>
              </a:rPr>
              <a:t>Students + goals</a:t>
            </a:r>
            <a:endParaRPr lang="en-US" sz="1200" dirty="0">
              <a:latin typeface="PBDunnObsessed" panose="02000603000000000000" pitchFamily="2" charset="0"/>
              <a:ea typeface="PBDunnObsess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588</Words>
  <Application>Microsoft Office PowerPoint</Application>
  <PresentationFormat>Custom</PresentationFormat>
  <Paragraphs>586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PBBeanThereDunnThat</vt:lpstr>
      <vt:lpstr>PBBananaNutMuffin</vt:lpstr>
      <vt:lpstr>Calibri</vt:lpstr>
      <vt:lpstr>PBCoffeeRings</vt:lpstr>
      <vt:lpstr>PBDunnObsessed</vt:lpstr>
      <vt:lpstr>PBSoyLatte</vt:lpstr>
      <vt:lpstr>PBCoffeeBreak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Rados, Ashley L</cp:lastModifiedBy>
  <cp:revision>21</cp:revision>
  <cp:lastPrinted>2018-04-16T17:04:35Z</cp:lastPrinted>
  <dcterms:created xsi:type="dcterms:W3CDTF">2018-04-13T23:26:46Z</dcterms:created>
  <dcterms:modified xsi:type="dcterms:W3CDTF">2018-04-29T19:22:42Z</dcterms:modified>
</cp:coreProperties>
</file>