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78" r:id="rId2"/>
    <p:sldId id="274" r:id="rId3"/>
    <p:sldId id="275" r:id="rId4"/>
    <p:sldId id="273" r:id="rId5"/>
    <p:sldId id="259" r:id="rId6"/>
    <p:sldId id="256" r:id="rId7"/>
    <p:sldId id="271" r:id="rId8"/>
    <p:sldId id="257" r:id="rId9"/>
    <p:sldId id="261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6" r:id="rId18"/>
    <p:sldId id="277" r:id="rId19"/>
  </p:sldIdLst>
  <p:sldSz cx="7315200" cy="9601200"/>
  <p:notesSz cx="7010400" cy="9296400"/>
  <p:embeddedFontLst>
    <p:embeddedFont>
      <p:font typeface="PBSoyLatte" panose="02000603000000000000" pitchFamily="2" charset="0"/>
      <p:regular r:id="rId20"/>
    </p:embeddedFont>
    <p:embeddedFont>
      <p:font typeface="PBPumpkinSpice" panose="02000603000000000000" pitchFamily="2" charset="0"/>
      <p:regular r:id="rId21"/>
    </p:embeddedFont>
    <p:embeddedFont>
      <p:font typeface="PBCoffeeBreak" panose="02000603000000000000" pitchFamily="2" charset="0"/>
      <p:regular r:id="rId22"/>
    </p:embeddedFont>
    <p:embeddedFont>
      <p:font typeface="PBButFirstCoffee" panose="02000603000000000000" pitchFamily="2" charset="0"/>
      <p:regular r:id="rId23"/>
    </p:embeddedFont>
    <p:embeddedFont>
      <p:font typeface="PBVanillaLatte" panose="02000603000000000000" pitchFamily="2" charset="0"/>
      <p:regular r:id="rId24"/>
    </p:embeddedFont>
    <p:embeddedFont>
      <p:font typeface="PBLemonPoundCake" panose="02000603000000000000" pitchFamily="2" charset="0"/>
      <p:regular r:id="rId25"/>
    </p:embeddedFont>
    <p:embeddedFont>
      <p:font typeface="PBBananaNutMuffin" panose="02000603000000000000" pitchFamily="2" charset="0"/>
      <p:regular r:id="rId26"/>
    </p:embeddedFont>
    <p:embeddedFont>
      <p:font typeface="PBBeanThereDunnThat" panose="02000603000000000000" pitchFamily="2" charset="0"/>
      <p:regular r:id="rId27"/>
    </p:embeddedFont>
    <p:embeddedFont>
      <p:font typeface="PBBlondeRoastBold" panose="02000803000000000000" pitchFamily="2" charset="0"/>
      <p:bold r:id="rId28"/>
    </p:embeddedFont>
    <p:embeddedFont>
      <p:font typeface="PBColdBrewCoffee" panose="02000603000000000000" pitchFamily="2" charset="0"/>
      <p:regular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PBCreamandSugar" panose="02000603000000000000" pitchFamily="2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PBCoffeeRings" panose="02000603000000000000" pitchFamily="2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C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25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571308"/>
            <a:ext cx="6217920" cy="334264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42853"/>
            <a:ext cx="5486400" cy="2318067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5049-BCDC-4362-A0E7-137DA9F6D705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4CF3-B9EF-4D8F-9F2E-E17356F26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0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5049-BCDC-4362-A0E7-137DA9F6D705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4CF3-B9EF-4D8F-9F2E-E17356F26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8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511175"/>
            <a:ext cx="1577340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11175"/>
            <a:ext cx="4640580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5049-BCDC-4362-A0E7-137DA9F6D705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4CF3-B9EF-4D8F-9F2E-E17356F26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3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5049-BCDC-4362-A0E7-137DA9F6D705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4CF3-B9EF-4D8F-9F2E-E17356F26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2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393635"/>
            <a:ext cx="6309360" cy="399383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425250"/>
            <a:ext cx="6309360" cy="2100262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5049-BCDC-4362-A0E7-137DA9F6D705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4CF3-B9EF-4D8F-9F2E-E17356F26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8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555875"/>
            <a:ext cx="310896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555875"/>
            <a:ext cx="310896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5049-BCDC-4362-A0E7-137DA9F6D705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4CF3-B9EF-4D8F-9F2E-E17356F26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1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11177"/>
            <a:ext cx="630936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353628"/>
            <a:ext cx="3094672" cy="1153477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507105"/>
            <a:ext cx="3094672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353628"/>
            <a:ext cx="3109913" cy="1153477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507105"/>
            <a:ext cx="3109913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5049-BCDC-4362-A0E7-137DA9F6D705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4CF3-B9EF-4D8F-9F2E-E17356F26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8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5049-BCDC-4362-A0E7-137DA9F6D705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4CF3-B9EF-4D8F-9F2E-E17356F26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0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5049-BCDC-4362-A0E7-137DA9F6D705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4CF3-B9EF-4D8F-9F2E-E17356F26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40080"/>
            <a:ext cx="2359342" cy="22402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82397"/>
            <a:ext cx="3703320" cy="6823075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880360"/>
            <a:ext cx="2359342" cy="5336223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5049-BCDC-4362-A0E7-137DA9F6D705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4CF3-B9EF-4D8F-9F2E-E17356F26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5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40080"/>
            <a:ext cx="2359342" cy="22402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82397"/>
            <a:ext cx="3703320" cy="6823075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880360"/>
            <a:ext cx="2359342" cy="5336223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5049-BCDC-4362-A0E7-137DA9F6D705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4CF3-B9EF-4D8F-9F2E-E17356F26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11177"/>
            <a:ext cx="630936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555875"/>
            <a:ext cx="630936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898892"/>
            <a:ext cx="16459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55049-BCDC-4362-A0E7-137DA9F6D705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898892"/>
            <a:ext cx="2468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898892"/>
            <a:ext cx="16459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D4CF3-B9EF-4D8F-9F2E-E17356F26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6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315200" cy="98697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614229"/>
            <a:ext cx="7315200" cy="98697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088571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PBSoyLatte" panose="02000603000000000000" pitchFamily="2" charset="0"/>
                <a:ea typeface="PBSoyLatte" panose="02000603000000000000" pitchFamily="2" charset="0"/>
              </a:rPr>
              <a:t>co-teaching</a:t>
            </a:r>
            <a:br>
              <a:rPr lang="en-US" sz="6600" dirty="0" smtClean="0">
                <a:latin typeface="PBSoyLatte" panose="02000603000000000000" pitchFamily="2" charset="0"/>
                <a:ea typeface="PBSoyLatte" panose="02000603000000000000" pitchFamily="2" charset="0"/>
              </a:rPr>
            </a:br>
            <a:r>
              <a:rPr lang="en-US" sz="6600" dirty="0" smtClean="0">
                <a:latin typeface="PBSoyLatte" panose="02000603000000000000" pitchFamily="2" charset="0"/>
                <a:ea typeface="PBSoyLatte" panose="02000603000000000000" pitchFamily="2" charset="0"/>
              </a:rPr>
              <a:t>binder</a:t>
            </a:r>
            <a:endParaRPr lang="en-US" sz="6600" dirty="0">
              <a:latin typeface="PBSoyLatte" panose="02000603000000000000" pitchFamily="2" charset="0"/>
              <a:ea typeface="PBSoyLatte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1657" y="2980085"/>
            <a:ext cx="547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PBBeanThereDunnThat" panose="02000603000000000000" pitchFamily="2" charset="0"/>
                <a:ea typeface="PBBeanThereDunnThat" panose="02000603000000000000" pitchFamily="2" charset="0"/>
              </a:rPr>
              <a:t>First steps and resources</a:t>
            </a:r>
            <a:endParaRPr lang="en-US" sz="4000" dirty="0">
              <a:latin typeface="PBBeanThereDunnThat" panose="02000603000000000000" pitchFamily="2" charset="0"/>
              <a:ea typeface="PBBeanThereDunnThat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720" y="229929"/>
            <a:ext cx="692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PBCoffeeBreak" panose="02000603000000000000" pitchFamily="2" charset="0"/>
                <a:ea typeface="PBCoffeeBreak" panose="02000603000000000000" pitchFamily="2" charset="0"/>
              </a:rPr>
              <a:t>The real resources I use!</a:t>
            </a:r>
            <a:endParaRPr lang="en-US" sz="2800" dirty="0">
              <a:solidFill>
                <a:schemeClr val="bg1"/>
              </a:solidFill>
              <a:latin typeface="PBCoffeeBreak" panose="02000603000000000000" pitchFamily="2" charset="0"/>
              <a:ea typeface="PBCoffeeBreak" panose="02000603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322" y="8912236"/>
            <a:ext cx="420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PBCoffeeBreak" panose="02000603000000000000" pitchFamily="2" charset="0"/>
                <a:ea typeface="PBCoffeeBreak" panose="02000603000000000000" pitchFamily="2" charset="0"/>
              </a:rPr>
              <a:t>The Teacher Dress Code</a:t>
            </a:r>
            <a:endParaRPr lang="en-US" sz="2400" dirty="0">
              <a:solidFill>
                <a:schemeClr val="bg1"/>
              </a:solidFill>
              <a:latin typeface="PBCoffeeBreak" panose="02000603000000000000" pitchFamily="2" charset="0"/>
              <a:ea typeface="PBCoffeeBreak" panose="02000603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284" y="3796610"/>
            <a:ext cx="7098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PBVanillaLatte" panose="02000603000000000000" pitchFamily="2" charset="0"/>
                <a:ea typeface="PBVanillaLatte" panose="02000603000000000000" pitchFamily="2" charset="0"/>
              </a:rPr>
              <a:t>co-teaching team alignment resources</a:t>
            </a:r>
          </a:p>
          <a:p>
            <a:pPr algn="ctr"/>
            <a:r>
              <a:rPr lang="en-US" sz="2800" dirty="0" smtClean="0">
                <a:latin typeface="PBVanillaLatte" panose="02000603000000000000" pitchFamily="2" charset="0"/>
                <a:ea typeface="PBVanillaLatte" panose="02000603000000000000" pitchFamily="2" charset="0"/>
              </a:rPr>
              <a:t>assessment resources</a:t>
            </a:r>
          </a:p>
          <a:p>
            <a:pPr algn="ctr"/>
            <a:r>
              <a:rPr lang="en-US" sz="2800" dirty="0" smtClean="0">
                <a:latin typeface="PBVanillaLatte" panose="02000603000000000000" pitchFamily="2" charset="0"/>
                <a:ea typeface="PBVanillaLatte" panose="02000603000000000000" pitchFamily="2" charset="0"/>
              </a:rPr>
              <a:t>planning resources &amp; more!</a:t>
            </a:r>
            <a:endParaRPr lang="en-US" sz="2800" dirty="0">
              <a:latin typeface="PBVanillaLatte" panose="02000603000000000000" pitchFamily="2" charset="0"/>
              <a:ea typeface="PBVanillaLatte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79" y="5181605"/>
            <a:ext cx="2553999" cy="3323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065" y="5181605"/>
            <a:ext cx="2563257" cy="3310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209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27" y="0"/>
            <a:ext cx="7218947" cy="934280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448082"/>
              </p:ext>
            </p:extLst>
          </p:nvPr>
        </p:nvGraphicFramePr>
        <p:xfrm>
          <a:off x="123226" y="384719"/>
          <a:ext cx="7068550" cy="367687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13710"/>
                <a:gridCol w="1413710"/>
                <a:gridCol w="1413710"/>
                <a:gridCol w="1413710"/>
                <a:gridCol w="1413710"/>
              </a:tblGrid>
              <a:tr h="36768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Monday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  <a:p>
                      <a:pPr algn="l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Tuesday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Wednesday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Thursday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Friday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8205" y="15388"/>
            <a:ext cx="63443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week 2 (dates) </a:t>
            </a: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954" y="4061593"/>
            <a:ext cx="1244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Weekly Notes:</a:t>
            </a:r>
            <a:endParaRPr lang="en-US" sz="12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360447"/>
              </p:ext>
            </p:extLst>
          </p:nvPr>
        </p:nvGraphicFramePr>
        <p:xfrm>
          <a:off x="123226" y="5048426"/>
          <a:ext cx="7068550" cy="367687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13710"/>
                <a:gridCol w="1413710"/>
                <a:gridCol w="1413710"/>
                <a:gridCol w="1413710"/>
                <a:gridCol w="1413710"/>
              </a:tblGrid>
              <a:tr h="36768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Monday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  <a:p>
                      <a:pPr algn="l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Tuesday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Wednesday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Thursday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Friday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8205" y="4679095"/>
            <a:ext cx="706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week 3 (dates) </a:t>
            </a: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00" y="8725299"/>
            <a:ext cx="1244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Weekly Notes:</a:t>
            </a:r>
            <a:endParaRPr lang="en-US" sz="12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3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27" y="0"/>
            <a:ext cx="7218947" cy="934280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750326"/>
              </p:ext>
            </p:extLst>
          </p:nvPr>
        </p:nvGraphicFramePr>
        <p:xfrm>
          <a:off x="123226" y="384719"/>
          <a:ext cx="7068550" cy="367687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13710"/>
                <a:gridCol w="1413710"/>
                <a:gridCol w="1413710"/>
                <a:gridCol w="1413710"/>
                <a:gridCol w="1413710"/>
              </a:tblGrid>
              <a:tr h="36768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Monday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  <a:p>
                      <a:pPr algn="l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Tuesday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Wednesday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Thursday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Friday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8205" y="15388"/>
            <a:ext cx="63443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week 4 (dates) </a:t>
            </a: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954" y="4061593"/>
            <a:ext cx="1244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Weekly Notes:</a:t>
            </a:r>
            <a:endParaRPr lang="en-US" sz="12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638687"/>
              </p:ext>
            </p:extLst>
          </p:nvPr>
        </p:nvGraphicFramePr>
        <p:xfrm>
          <a:off x="123226" y="5048426"/>
          <a:ext cx="7068550" cy="367687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13710"/>
                <a:gridCol w="1413710"/>
                <a:gridCol w="1413710"/>
                <a:gridCol w="1413710"/>
                <a:gridCol w="1413710"/>
              </a:tblGrid>
              <a:tr h="36768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Monday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  <a:p>
                      <a:pPr algn="l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Tuesday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Wednesday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Thursday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Friday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8205" y="4679095"/>
            <a:ext cx="706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week 5 (dates) </a:t>
            </a: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00" y="8725299"/>
            <a:ext cx="1244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Weekly Notes:</a:t>
            </a:r>
            <a:endParaRPr lang="en-US" sz="12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27" y="0"/>
            <a:ext cx="7218947" cy="934280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595179"/>
              </p:ext>
            </p:extLst>
          </p:nvPr>
        </p:nvGraphicFramePr>
        <p:xfrm>
          <a:off x="123226" y="384719"/>
          <a:ext cx="7068550" cy="367687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13710"/>
                <a:gridCol w="1413710"/>
                <a:gridCol w="1413710"/>
                <a:gridCol w="1413710"/>
                <a:gridCol w="1413710"/>
              </a:tblGrid>
              <a:tr h="36768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Monday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  <a:p>
                      <a:pPr algn="l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Tuesday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Wednesday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Thursday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Friday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8205" y="15388"/>
            <a:ext cx="63443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week 6 (dates) </a:t>
            </a: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954" y="4061593"/>
            <a:ext cx="1244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Weekly Notes:</a:t>
            </a:r>
            <a:endParaRPr lang="en-US" sz="12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384" y="5132537"/>
            <a:ext cx="6948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Co-teaching intervention review</a:t>
            </a:r>
          </a:p>
          <a:p>
            <a:endParaRPr lang="en-US" sz="1400" dirty="0">
              <a:latin typeface="PBBlondeRoastBold" panose="02000803000000000000" pitchFamily="2" charset="0"/>
              <a:ea typeface="PBBlondeRoastBold" panose="02000803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Final Data Point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Student co-teaching post-assessment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Teacher co-teaching post-assessment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Student Work Samples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Data Review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Proposed Adjustment to intervention Plan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Co-teaching Team Collaboration Meeting </a:t>
            </a:r>
            <a:endParaRPr lang="en-US" sz="1600" dirty="0" smtClean="0">
              <a:latin typeface="PBBlondeRoastBold" panose="02000803000000000000" pitchFamily="2" charset="0"/>
              <a:ea typeface="PBBlondeRoastBold" panose="02000803000000000000" pitchFamily="2" charset="0"/>
            </a:endParaRPr>
          </a:p>
          <a:p>
            <a:endParaRPr lang="en-US" sz="14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27" y="0"/>
            <a:ext cx="7218947" cy="934280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9324" y="476344"/>
            <a:ext cx="240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S.H.A.R.E Assessment</a:t>
            </a:r>
            <a:endParaRPr lang="en-US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96252"/>
            <a:ext cx="3537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Co-teaching</a:t>
            </a:r>
            <a:endParaRPr lang="en-US" sz="3200" dirty="0">
              <a:latin typeface="PBBlondeRoastBold" panose="02000803000000000000" pitchFamily="2" charset="0"/>
              <a:ea typeface="PBBlondeRoastBold" panose="020008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05" y="546375"/>
            <a:ext cx="211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co-teaching team</a:t>
            </a:r>
            <a:endParaRPr lang="en-US" sz="11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8205" y="523220"/>
            <a:ext cx="21175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22417" y="543427"/>
            <a:ext cx="211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subject area</a:t>
            </a:r>
            <a:endParaRPr lang="en-US" sz="11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22417" y="520272"/>
            <a:ext cx="21175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8492" y="845676"/>
            <a:ext cx="69947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PBButFirstCoffee" panose="02000603000000000000" pitchFamily="2" charset="0"/>
                <a:ea typeface="PBButFirstCoffee" panose="02000603000000000000" pitchFamily="2" charset="0"/>
              </a:rPr>
              <a:t>S</a:t>
            </a:r>
            <a:r>
              <a:rPr lang="en-US" sz="16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haring</a:t>
            </a:r>
            <a:r>
              <a:rPr lang="en-US" sz="1600" b="1" dirty="0">
                <a:latin typeface="PBButFirstCoffee" panose="02000603000000000000" pitchFamily="2" charset="0"/>
                <a:ea typeface="PBButFirstCoffee" panose="02000603000000000000" pitchFamily="2" charset="0"/>
              </a:rPr>
              <a:t> H</a:t>
            </a:r>
            <a:r>
              <a:rPr lang="en-US" sz="16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opes</a:t>
            </a:r>
            <a:r>
              <a:rPr lang="en-US" sz="1600" b="1" dirty="0">
                <a:latin typeface="PBButFirstCoffee" panose="02000603000000000000" pitchFamily="2" charset="0"/>
                <a:ea typeface="PBButFirstCoffee" panose="02000603000000000000" pitchFamily="2" charset="0"/>
              </a:rPr>
              <a:t>, A</a:t>
            </a:r>
            <a:r>
              <a:rPr lang="en-US" sz="16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ttitudes</a:t>
            </a:r>
            <a:r>
              <a:rPr lang="en-US" sz="1600" b="1" dirty="0">
                <a:latin typeface="PBButFirstCoffee" panose="02000603000000000000" pitchFamily="2" charset="0"/>
                <a:ea typeface="PBButFirstCoffee" panose="02000603000000000000" pitchFamily="2" charset="0"/>
              </a:rPr>
              <a:t>, R</a:t>
            </a:r>
            <a:r>
              <a:rPr lang="en-US" sz="16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esponsibilities</a:t>
            </a:r>
            <a:r>
              <a:rPr lang="en-US" sz="1600" b="1" dirty="0">
                <a:latin typeface="PBButFirstCoffee" panose="02000603000000000000" pitchFamily="2" charset="0"/>
                <a:ea typeface="PBButFirstCoffee" panose="02000603000000000000" pitchFamily="2" charset="0"/>
              </a:rPr>
              <a:t>, and E</a:t>
            </a:r>
            <a:r>
              <a:rPr lang="en-US" sz="16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xpectations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6646" y="1153452"/>
            <a:ext cx="6813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BBlondeRoastBold" panose="02000803000000000000" pitchFamily="2" charset="0"/>
                <a:ea typeface="PBBlondeRoastBold" panose="02000803000000000000" pitchFamily="2" charset="0"/>
              </a:rPr>
              <a:t>­Directions: </a:t>
            </a:r>
            <a:r>
              <a:rPr lang="en-US" sz="11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Take a few minutes to individually complete this worksheet. Be honest in your responses. After completing it individually, share the responses with your </a:t>
            </a:r>
            <a:r>
              <a:rPr lang="en-US" sz="11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co-­</a:t>
            </a:r>
            <a:r>
              <a:rPr lang="en-US" sz="11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teaching partner by taking turns reading the responses. Do not use this time to comment on your partner's responses - merely read. After reading through the responses, take a moment or two to jot down any thoughts you have regarding what your partner has said. Then, come back together and begin to share reactions to the responses. </a:t>
            </a:r>
            <a:r>
              <a:rPr lang="en-US" sz="11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/>
            </a:r>
            <a:br>
              <a:rPr lang="en-US" sz="11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</a:br>
            <a:r>
              <a:rPr lang="en-US" sz="1100" u="sng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Your </a:t>
            </a:r>
            <a:r>
              <a:rPr lang="en-US" sz="1100" u="sng" dirty="0">
                <a:latin typeface="PBButFirstCoffee" panose="02000603000000000000" pitchFamily="2" charset="0"/>
                <a:ea typeface="PBButFirstCoffee" panose="02000603000000000000" pitchFamily="2" charset="0"/>
              </a:rPr>
              <a:t>goal is to either ( a) Agree, (b) Compromise, or (c) Agree to Disagree.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8492" y="2288810"/>
            <a:ext cx="699477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1. Right now, the main hope I have regarding this co-teaching situation is:</a:t>
            </a:r>
          </a:p>
          <a:p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 </a:t>
            </a:r>
            <a: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/>
            </a:r>
            <a:b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</a:br>
            <a:endParaRPr lang="en-US" sz="12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 </a:t>
            </a:r>
          </a:p>
          <a:p>
            <a:pPr lvl="0"/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2. My attitude/philosophy regarding teaching students with disabilities in a general education classroom is:</a:t>
            </a:r>
          </a:p>
          <a:p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 </a:t>
            </a:r>
            <a: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/>
            </a:r>
            <a:b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</a:br>
            <a:endParaRPr lang="en-US" sz="12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 </a:t>
            </a:r>
          </a:p>
          <a:p>
            <a:pPr lvl="0"/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3. I would like to have the following responsibilities in a co-taught classroom:</a:t>
            </a:r>
          </a:p>
          <a:p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 </a:t>
            </a:r>
          </a:p>
          <a:p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 </a:t>
            </a:r>
            <a: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/>
            </a:r>
            <a:b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</a:br>
            <a:endParaRPr lang="en-US" sz="12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 lvl="0"/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4. I would like my co-teacher to have the following responsibilities</a:t>
            </a:r>
            <a: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:</a:t>
            </a:r>
          </a:p>
          <a:p>
            <a:pPr lvl="0"/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 lvl="0"/>
            <a:endParaRPr lang="en-US" sz="12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 lvl="0"/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 lvl="0"/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5. I have the following </a:t>
            </a:r>
            <a:r>
              <a:rPr lang="en-US" sz="1200" b="1" dirty="0">
                <a:latin typeface="PBButFirstCoffee" panose="02000603000000000000" pitchFamily="2" charset="0"/>
                <a:ea typeface="PBButFirstCoffee" panose="02000603000000000000" pitchFamily="2" charset="0"/>
              </a:rPr>
              <a:t>expectations </a:t>
            </a:r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in a classroom:</a:t>
            </a:r>
          </a:p>
          <a:p>
            <a:pPr lvl="0"/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(a) regarding discipline­</a:t>
            </a:r>
          </a:p>
          <a:p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 </a:t>
            </a:r>
          </a:p>
          <a:p>
            <a:pPr lvl="0"/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(b) regarding classwork ­</a:t>
            </a:r>
          </a:p>
          <a:p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 </a:t>
            </a:r>
          </a:p>
          <a:p>
            <a:pPr lvl="0"/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( c) regarding materials ­</a:t>
            </a:r>
          </a:p>
          <a:p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 </a:t>
            </a:r>
          </a:p>
          <a:p>
            <a:pPr lvl="0"/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(d) regarding homework ­</a:t>
            </a:r>
          </a:p>
          <a:p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 </a:t>
            </a:r>
          </a:p>
          <a:p>
            <a:pPr lvl="0"/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(e) regarding planning ­</a:t>
            </a:r>
          </a:p>
          <a:p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 </a:t>
            </a:r>
          </a:p>
          <a:p>
            <a:pPr lvl="0"/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(f) regarding modifications for individual students ­</a:t>
            </a:r>
          </a:p>
          <a:p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 </a:t>
            </a:r>
          </a:p>
          <a:p>
            <a:pPr lvl="0"/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(g) regarding grading </a:t>
            </a:r>
          </a:p>
          <a:p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 </a:t>
            </a:r>
          </a:p>
          <a:p>
            <a:pPr lvl="0"/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(h) regarding noise level ­</a:t>
            </a:r>
          </a:p>
          <a:p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 </a:t>
            </a:r>
          </a:p>
          <a:p>
            <a:pPr lvl="0"/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(i) regarding cooperative learning </a:t>
            </a:r>
          </a:p>
          <a:p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 </a:t>
            </a:r>
          </a:p>
          <a:p>
            <a:pPr lvl="0"/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J) regarding giving/receiving feedback</a:t>
            </a:r>
          </a:p>
          <a:p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 </a:t>
            </a:r>
          </a:p>
          <a:p>
            <a:pPr lvl="0"/>
            <a:r>
              <a:rPr lang="en-US" sz="1200" dirty="0">
                <a:latin typeface="PBButFirstCoffee" panose="02000603000000000000" pitchFamily="2" charset="0"/>
                <a:ea typeface="PBButFirstCoffee" panose="02000603000000000000" pitchFamily="2" charset="0"/>
              </a:rPr>
              <a:t>(k) other important expectations I have</a:t>
            </a:r>
            <a: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­: </a:t>
            </a:r>
            <a:endParaRPr lang="en-US" sz="12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 lvl="0"/>
            <a:endParaRPr lang="en-US" sz="12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852" y="9342803"/>
            <a:ext cx="64850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PBPumpkinSpice" panose="02000603000000000000" pitchFamily="2" charset="0"/>
                <a:ea typeface="PBPumpkinSpice" panose="02000603000000000000" pitchFamily="2" charset="0"/>
              </a:rPr>
              <a:t>Self-Assessment adapted from “Understanding Coaching Components” by S.E Gately and </a:t>
            </a:r>
            <a:r>
              <a:rPr lang="en-US" sz="800" dirty="0" err="1" smtClean="0">
                <a:latin typeface="PBPumpkinSpice" panose="02000603000000000000" pitchFamily="2" charset="0"/>
                <a:ea typeface="PBPumpkinSpice" panose="02000603000000000000" pitchFamily="2" charset="0"/>
              </a:rPr>
              <a:t>F.j</a:t>
            </a:r>
            <a:r>
              <a:rPr lang="en-US" sz="800" dirty="0" smtClean="0">
                <a:latin typeface="PBPumpkinSpice" panose="02000603000000000000" pitchFamily="2" charset="0"/>
                <a:ea typeface="PBPumpkinSpice" panose="02000603000000000000" pitchFamily="2" charset="0"/>
              </a:rPr>
              <a:t> Gately, 2001 </a:t>
            </a:r>
            <a:endParaRPr lang="en-US" sz="800" dirty="0">
              <a:latin typeface="PBPumpkinSpice" panose="02000603000000000000" pitchFamily="2" charset="0"/>
              <a:ea typeface="PBPumpkinSpic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27" y="0"/>
            <a:ext cx="7218947" cy="934280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9324" y="476344"/>
            <a:ext cx="240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Roles &amp; Responsibilities</a:t>
            </a:r>
            <a:endParaRPr lang="en-US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96252"/>
            <a:ext cx="3537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Co-teaching</a:t>
            </a:r>
            <a:endParaRPr lang="en-US" sz="3200" dirty="0">
              <a:latin typeface="PBBlondeRoastBold" panose="02000803000000000000" pitchFamily="2" charset="0"/>
              <a:ea typeface="PBBlondeRoastBold" panose="020008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05" y="546375"/>
            <a:ext cx="211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co-teaching team</a:t>
            </a:r>
            <a:endParaRPr lang="en-US" sz="11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8205" y="523220"/>
            <a:ext cx="21175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22417" y="543427"/>
            <a:ext cx="211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subject area</a:t>
            </a:r>
            <a:endParaRPr lang="en-US" sz="11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22417" y="520272"/>
            <a:ext cx="21175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386439"/>
              </p:ext>
            </p:extLst>
          </p:nvPr>
        </p:nvGraphicFramePr>
        <p:xfrm>
          <a:off x="108550" y="1592336"/>
          <a:ext cx="7098101" cy="7622187"/>
        </p:xfrm>
        <a:graphic>
          <a:graphicData uri="http://schemas.openxmlformats.org/drawingml/2006/table">
            <a:tbl>
              <a:tblPr firstRow="1" firstCol="1" bandRow="1" bandCol="1">
                <a:tableStyleId>{D7AC3CCA-C797-4891-BE02-D94E43425B78}</a:tableStyleId>
              </a:tblPr>
              <a:tblGrid>
                <a:gridCol w="3815896"/>
                <a:gridCol w="1067384"/>
                <a:gridCol w="1067384"/>
                <a:gridCol w="1147437"/>
              </a:tblGrid>
              <a:tr h="443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Who will be responsible for…</a:t>
                      </a:r>
                      <a:endParaRPr lang="en-US" sz="1000" b="1" dirty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General Educator</a:t>
                      </a:r>
                      <a:endParaRPr lang="en-US" sz="1000" b="1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Special Educator</a:t>
                      </a:r>
                      <a:endParaRPr lang="en-US" sz="1000" b="1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Para</a:t>
                      </a:r>
                      <a:endParaRPr lang="en-US" sz="1000" b="1" dirty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</a:tr>
              <a:tr h="3774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Planning content area instruction and lessons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</a:tr>
              <a:tr h="3576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Writing lesson </a:t>
                      </a:r>
                      <a:r>
                        <a:rPr lang="en-US" sz="1200" b="0" dirty="0" smtClean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</a:tr>
              <a:tr h="3913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Ensuring that lesson plans address necessary student accommodations and modifications</a:t>
                      </a:r>
                      <a:endParaRPr lang="en-US" sz="1000" b="0" dirty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</a:tr>
              <a:tr h="3576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Accommodating and modifying </a:t>
                      </a:r>
                      <a:r>
                        <a:rPr lang="en-US" sz="1200" b="0" dirty="0" smtClean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materials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 dirty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</a:tr>
              <a:tr h="3576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Collecting data on student </a:t>
                      </a:r>
                      <a:r>
                        <a:rPr lang="en-US" sz="1200" b="0" dirty="0" smtClean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performance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</a:tr>
              <a:tr h="4433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Designing pre-teaching and/or re-teaching plans</a:t>
                      </a:r>
                      <a:endParaRPr lang="en-US" sz="1000" b="0" dirty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</a:tr>
              <a:tr h="4433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Teaching specific study skills and/or learning strategies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</a:tr>
              <a:tr h="3576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Designing behavior management </a:t>
                      </a:r>
                      <a:r>
                        <a:rPr lang="en-US" sz="1200" b="0" dirty="0" smtClean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programs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 dirty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</a:tr>
              <a:tr h="4433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Implementing behavior management programs and collecting data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 dirty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</a:tr>
              <a:tr h="4433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Teaching specific study skills and/or learning strategies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 dirty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</a:tr>
              <a:tr h="3576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Establishing grading </a:t>
                      </a:r>
                      <a:r>
                        <a:rPr lang="en-US" sz="1200" b="0" dirty="0" smtClean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procedures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200" b="0" dirty="0" smtClean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</a:tr>
              <a:tr h="4433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Designing tests, assessments, assignments, etc.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 dirty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</a:tr>
              <a:tr h="3576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Grading </a:t>
                      </a:r>
                      <a:r>
                        <a:rPr lang="en-US" sz="1200" b="0" dirty="0" smtClean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students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</a:tr>
              <a:tr h="4131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Providing instructions and feedback to paraprofessionals and other support </a:t>
                      </a:r>
                      <a:r>
                        <a:rPr lang="en-US" sz="1200" b="0" dirty="0" smtClean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personnel</a:t>
                      </a:r>
                      <a:endParaRPr lang="en-US" sz="1000" b="0" dirty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 dirty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</a:tr>
              <a:tr h="4433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Establishing and maintaining classroom management routines and procedures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 dirty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</a:tr>
              <a:tr h="3576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Communicating with </a:t>
                      </a:r>
                      <a:r>
                        <a:rPr lang="en-US" sz="1200" b="0" dirty="0" smtClean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parents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 dirty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</a:tr>
              <a:tr h="4433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Communicating with grade level or departmental colleagues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 dirty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 dirty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</a:tr>
              <a:tr h="3901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Maintaining IEP data and students’ goals and </a:t>
                      </a:r>
                      <a:r>
                        <a:rPr lang="en-US" sz="1200" b="0" dirty="0" smtClean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objectives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  <a:endParaRPr lang="en-US" sz="1000" b="0" dirty="0">
                        <a:effectLst/>
                        <a:latin typeface="PBButFirstCoffee" panose="02000603000000000000" pitchFamily="2" charset="0"/>
                        <a:ea typeface="PBButFirstCoffee" panose="02000603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9330" marR="5933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65434" y="1204247"/>
            <a:ext cx="59843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BButFirstCoffee" panose="02000603000000000000" pitchFamily="2" charset="0"/>
                <a:ea typeface="PBButFirstCoffee" panose="02000603000000000000" pitchFamily="2" charset="0"/>
                <a:cs typeface="Times New Roman" panose="02020603050405020304" pitchFamily="18" charset="0"/>
              </a:rPr>
              <a:t>Discuss</a:t>
            </a:r>
            <a:r>
              <a:rPr kumimoji="0" lang="en-US" altLang="en-US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BButFirstCoffee" panose="02000603000000000000" pitchFamily="2" charset="0"/>
                <a:ea typeface="PBButFirstCoffee" panose="02000603000000000000" pitchFamily="2" charset="0"/>
                <a:cs typeface="Times New Roman" panose="02020603050405020304" pitchFamily="18" charset="0"/>
              </a:rPr>
              <a:t> the following roles and responsibilities in order to clarify expectations:</a:t>
            </a:r>
            <a:endParaRPr kumimoji="0" lang="en-US" altLang="en-US" sz="3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63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27" y="0"/>
            <a:ext cx="7218947" cy="934280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9324" y="476344"/>
            <a:ext cx="240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Planning Log</a:t>
            </a:r>
            <a:endParaRPr lang="en-US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96252"/>
            <a:ext cx="3537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Co-teaching</a:t>
            </a:r>
            <a:endParaRPr lang="en-US" sz="3200" dirty="0">
              <a:latin typeface="PBBlondeRoastBold" panose="02000803000000000000" pitchFamily="2" charset="0"/>
              <a:ea typeface="PBBlondeRoastBold" panose="020008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05" y="546375"/>
            <a:ext cx="211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co-teaching team</a:t>
            </a:r>
            <a:endParaRPr lang="en-US" sz="11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8205" y="523220"/>
            <a:ext cx="21175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22417" y="543427"/>
            <a:ext cx="211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subject area</a:t>
            </a:r>
            <a:endParaRPr lang="en-US" sz="11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22417" y="520272"/>
            <a:ext cx="21175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865788"/>
              </p:ext>
            </p:extLst>
          </p:nvPr>
        </p:nvGraphicFramePr>
        <p:xfrm>
          <a:off x="269734" y="1060462"/>
          <a:ext cx="3327708" cy="80104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63854"/>
                <a:gridCol w="1663854"/>
              </a:tblGrid>
              <a:tr h="53403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PBBananaNutMuffin" panose="02000603000000000000" pitchFamily="2" charset="0"/>
                          <a:ea typeface="PBBananaNutMuffin" panose="02000603000000000000" pitchFamily="2" charset="0"/>
                        </a:rPr>
                        <a:t>Date</a:t>
                      </a:r>
                      <a:endParaRPr lang="en-US" sz="2400" b="0" dirty="0">
                        <a:latin typeface="PBBananaNutMuffin" panose="02000603000000000000" pitchFamily="2" charset="0"/>
                        <a:ea typeface="PBBananaNutMuffin" panose="02000603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PBBananaNutMuffin" panose="02000603000000000000" pitchFamily="2" charset="0"/>
                          <a:ea typeface="PBBananaNutMuffin" panose="02000603000000000000" pitchFamily="2" charset="0"/>
                        </a:rPr>
                        <a:t>Time</a:t>
                      </a:r>
                      <a:endParaRPr lang="en-US" sz="2400" b="0" dirty="0">
                        <a:latin typeface="PBBananaNutMuffin" panose="02000603000000000000" pitchFamily="2" charset="0"/>
                        <a:ea typeface="PBBananaNutMuffin" panose="02000603000000000000" pitchFamily="2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528493"/>
              </p:ext>
            </p:extLst>
          </p:nvPr>
        </p:nvGraphicFramePr>
        <p:xfrm>
          <a:off x="3712266" y="1074509"/>
          <a:ext cx="3327708" cy="80104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63854"/>
                <a:gridCol w="1663854"/>
              </a:tblGrid>
              <a:tr h="53403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PBBananaNutMuffin" panose="02000603000000000000" pitchFamily="2" charset="0"/>
                          <a:ea typeface="PBBananaNutMuffin" panose="02000603000000000000" pitchFamily="2" charset="0"/>
                        </a:rPr>
                        <a:t>Date</a:t>
                      </a:r>
                      <a:endParaRPr lang="en-US" sz="2400" b="0" dirty="0">
                        <a:latin typeface="PBBananaNutMuffin" panose="02000603000000000000" pitchFamily="2" charset="0"/>
                        <a:ea typeface="PBBananaNutMuffin" panose="02000603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PBBananaNutMuffin" panose="02000603000000000000" pitchFamily="2" charset="0"/>
                          <a:ea typeface="PBBananaNutMuffin" panose="02000603000000000000" pitchFamily="2" charset="0"/>
                        </a:rPr>
                        <a:t>Time</a:t>
                      </a:r>
                      <a:endParaRPr lang="en-US" sz="2400" b="0" dirty="0">
                        <a:latin typeface="PBBananaNutMuffin" panose="02000603000000000000" pitchFamily="2" charset="0"/>
                        <a:ea typeface="PBBananaNutMuffin" panose="02000603000000000000" pitchFamily="2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340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989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27" y="0"/>
            <a:ext cx="7218947" cy="934280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9324" y="476344"/>
            <a:ext cx="240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Instruction Cheat-sheet</a:t>
            </a:r>
            <a:endParaRPr lang="en-US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96252"/>
            <a:ext cx="3537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Co-teaching</a:t>
            </a:r>
            <a:endParaRPr lang="en-US" sz="3200" dirty="0">
              <a:latin typeface="PBBlondeRoastBold" panose="02000803000000000000" pitchFamily="2" charset="0"/>
              <a:ea typeface="PBBlondeRoastBold" panose="020008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05" y="546375"/>
            <a:ext cx="211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co-teaching team</a:t>
            </a:r>
            <a:endParaRPr lang="en-US" sz="11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8205" y="523220"/>
            <a:ext cx="21175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22417" y="543427"/>
            <a:ext cx="211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subject area</a:t>
            </a:r>
            <a:endParaRPr lang="en-US" sz="11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22417" y="520272"/>
            <a:ext cx="21175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338204"/>
              </p:ext>
            </p:extLst>
          </p:nvPr>
        </p:nvGraphicFramePr>
        <p:xfrm>
          <a:off x="78205" y="997241"/>
          <a:ext cx="7188870" cy="81150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3594435"/>
                <a:gridCol w="3594435"/>
              </a:tblGrid>
              <a:tr h="3760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 b="0" dirty="0">
                          <a:effectLst/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If one of you is doing this...</a:t>
                      </a:r>
                    </a:p>
                  </a:txBody>
                  <a:tcPr marL="54386" marR="543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endParaRPr lang="en-US" sz="1400" b="0" dirty="0" smtClean="0">
                        <a:effectLst/>
                        <a:latin typeface="PBBlondeRoastBold" panose="02000803000000000000" pitchFamily="2" charset="0"/>
                        <a:ea typeface="PBBlondeRoastBold" panose="02000803000000000000" pitchFamily="2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 b="0" dirty="0" smtClean="0">
                          <a:effectLst/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The </a:t>
                      </a:r>
                      <a:r>
                        <a:rPr lang="en-US" sz="1400" b="0" dirty="0">
                          <a:effectLst/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other can be doing this…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400" b="0" dirty="0">
                          <a:effectLst/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 </a:t>
                      </a:r>
                    </a:p>
                  </a:txBody>
                  <a:tcPr marL="54386" marR="54386" marT="0" marB="0" anchor="ctr">
                    <a:solidFill>
                      <a:schemeClr val="bg1"/>
                    </a:solidFill>
                  </a:tcPr>
                </a:tc>
              </a:tr>
              <a:tr h="752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Lecturing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Modeling note taking on the board/overhead; Ensuring “brain breaks” to help students process lecture information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</a:tr>
              <a:tr h="5640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Taking roll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Collecting and reviewing last night’s homework; Introducing a social or study skills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</a:tr>
              <a:tr h="376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Passing out papers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Reviewing directions; Modeling first problem on the assignment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</a:tr>
              <a:tr h="5640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Giving instructions orally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Writing down instructions board; Repeating or clarifying any difficult concept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</a:tr>
              <a:tr h="376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Checking for understanding with large heterogeneous group of student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Checking for understanding with small heterogeneous group of students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</a:tr>
              <a:tr h="376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Circulating, providing one-on-one support as needed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Providing direct instruction to whole class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</a:tr>
              <a:tr h="376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Prepping half of the class for one side of a debate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Prepping the other half of the class for the opposing side of the debate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</a:tr>
              <a:tr h="3578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Facilitating a silent activity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Circulating, checking for comprehension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</a:tr>
              <a:tr h="376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Providing large group instruction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Circulating, using proximity control for behavior management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</a:tr>
              <a:tr h="376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Running last minute copies or errands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Review homework; Providing a study or test-taking strategy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</a:tr>
              <a:tr h="376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Re-teaching or pre-teaching with a small group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Monitoring large group as they work on practice materials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</a:tr>
              <a:tr h="5367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Facilitating sustained silent reading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Reading aloud quietly with a small group; previewing upcoming information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</a:tr>
              <a:tr h="376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Reading a test aloud to a group of students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Proctoring a test silently with a group of students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</a:tr>
              <a:tr h="5640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Creating basic lesson plans for standards, objectives, and content curriculum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Providing suggestions for modifications, accommodations, and activities for diverse learners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</a:tr>
              <a:tr h="376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Facilitating stations or groups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Also facilitating stations or groups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</a:tr>
              <a:tr h="376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Explaining new concept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Conducting role-play or modeling concept; Asking clarifying questions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</a:tr>
              <a:tr h="376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Considering modification needs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Considering enrichment opportunities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571500" algn="l"/>
                        </a:tabLst>
                      </a:pPr>
                      <a:r>
                        <a:rPr lang="en-US" sz="1200" b="0" dirty="0">
                          <a:effectLst/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 </a:t>
                      </a:r>
                    </a:p>
                  </a:txBody>
                  <a:tcPr marL="54386" marR="54386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729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27" y="0"/>
            <a:ext cx="7218947" cy="934280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96252"/>
            <a:ext cx="3537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Co-teaching</a:t>
            </a:r>
            <a:endParaRPr lang="en-US" sz="3200" dirty="0">
              <a:latin typeface="PBBlondeRoastBold" panose="02000803000000000000" pitchFamily="2" charset="0"/>
              <a:ea typeface="PBBlondeRoastBold" panose="020008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9715" y="0"/>
            <a:ext cx="397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BCoffeeRings" panose="02000603000000000000" pitchFamily="2" charset="0"/>
                <a:ea typeface="PBCoffeeRings" panose="02000603000000000000" pitchFamily="2" charset="0"/>
              </a:rPr>
              <a:t>I</a:t>
            </a:r>
            <a:endParaRPr lang="en-US" sz="2800" dirty="0">
              <a:latin typeface="PBCoffeeRings" panose="02000603000000000000" pitchFamily="2" charset="0"/>
              <a:ea typeface="PBCoffeeRings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05" y="546375"/>
            <a:ext cx="211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co-teaching team</a:t>
            </a:r>
            <a:endParaRPr lang="en-US" sz="11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8205" y="523220"/>
            <a:ext cx="21175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22417" y="543427"/>
            <a:ext cx="211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subject area</a:t>
            </a:r>
            <a:endParaRPr lang="en-US" sz="11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22417" y="520272"/>
            <a:ext cx="21175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046882"/>
              </p:ext>
            </p:extLst>
          </p:nvPr>
        </p:nvGraphicFramePr>
        <p:xfrm>
          <a:off x="123324" y="1105045"/>
          <a:ext cx="7068552" cy="823775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16079"/>
                <a:gridCol w="637674"/>
                <a:gridCol w="613610"/>
                <a:gridCol w="721895"/>
                <a:gridCol w="733926"/>
                <a:gridCol w="613611"/>
                <a:gridCol w="733926"/>
                <a:gridCol w="697831"/>
              </a:tblGrid>
              <a:tr h="6754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81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81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81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81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81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81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3781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81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81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3781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81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81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81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81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81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81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81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81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81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81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650705" y="604982"/>
            <a:ext cx="1816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PBBananaNutMuffin" panose="02000603000000000000" pitchFamily="2" charset="0"/>
                <a:ea typeface="PBBananaNutMuffin" panose="02000603000000000000" pitchFamily="2" charset="0"/>
              </a:rPr>
              <a:t>assessments </a:t>
            </a:r>
            <a:endParaRPr lang="en-US" sz="2000" dirty="0">
              <a:latin typeface="PBBananaNutMuffin" panose="02000603000000000000" pitchFamily="2" charset="0"/>
              <a:ea typeface="PBBananaNutMuffi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5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27" y="0"/>
            <a:ext cx="7218947" cy="934280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96252"/>
            <a:ext cx="3537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Co-teaching</a:t>
            </a:r>
            <a:endParaRPr lang="en-US" sz="3200" dirty="0">
              <a:latin typeface="PBBlondeRoastBold" panose="02000803000000000000" pitchFamily="2" charset="0"/>
              <a:ea typeface="PBBlondeRoastBold" panose="020008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9715" y="0"/>
            <a:ext cx="397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BCoffeeRings" panose="02000603000000000000" pitchFamily="2" charset="0"/>
                <a:ea typeface="PBCoffeeRings" panose="02000603000000000000" pitchFamily="2" charset="0"/>
              </a:rPr>
              <a:t>I</a:t>
            </a:r>
            <a:endParaRPr lang="en-US" sz="2800" dirty="0">
              <a:latin typeface="PBCoffeeRings" panose="02000603000000000000" pitchFamily="2" charset="0"/>
              <a:ea typeface="PBCoffeeRings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05" y="546375"/>
            <a:ext cx="211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co-teaching team</a:t>
            </a:r>
            <a:endParaRPr lang="en-US" sz="11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8205" y="523220"/>
            <a:ext cx="21175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22417" y="543427"/>
            <a:ext cx="211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subject area</a:t>
            </a:r>
            <a:endParaRPr lang="en-US" sz="11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22417" y="520272"/>
            <a:ext cx="21175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49194" y="604982"/>
            <a:ext cx="2216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PBBananaNutMuffin" panose="02000603000000000000" pitchFamily="2" charset="0"/>
                <a:ea typeface="PBBananaNutMuffin" panose="02000603000000000000" pitchFamily="2" charset="0"/>
              </a:rPr>
              <a:t>weekly reflection</a:t>
            </a:r>
            <a:endParaRPr lang="en-US" sz="2000" dirty="0">
              <a:latin typeface="PBBananaNutMuffin" panose="02000603000000000000" pitchFamily="2" charset="0"/>
              <a:ea typeface="PBBananaNutMuffin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05" y="1179095"/>
            <a:ext cx="70685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Total time spent planning:_____________________</a:t>
            </a:r>
          </a:p>
          <a:p>
            <a:endParaRPr lang="en-US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r>
              <a:rPr lang="en-US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Total time spent co-teaching:___________________</a:t>
            </a:r>
          </a:p>
          <a:p>
            <a:endParaRPr lang="en-US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r>
              <a:rPr lang="en-US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Co-teaching strategies used</a:t>
            </a:r>
          </a:p>
          <a:p>
            <a:r>
              <a:rPr lang="en-US" b="1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One thing, One Observed</a:t>
            </a:r>
          </a:p>
          <a:p>
            <a:endParaRPr lang="en-US" b="1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r>
              <a:rPr lang="en-US" b="1" dirty="0">
                <a:latin typeface="PBButFirstCoffee" panose="02000603000000000000" pitchFamily="2" charset="0"/>
                <a:ea typeface="PBButFirstCoffee" panose="02000603000000000000" pitchFamily="2" charset="0"/>
              </a:rPr>
              <a:t>S</a:t>
            </a:r>
            <a:r>
              <a:rPr lang="en-US" b="1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tation Teaching</a:t>
            </a:r>
          </a:p>
          <a:p>
            <a:endParaRPr lang="en-US" b="1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r>
              <a:rPr lang="en-US" b="1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Parallel Teaching</a:t>
            </a:r>
          </a:p>
          <a:p>
            <a:endParaRPr lang="en-US" b="1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r>
              <a:rPr lang="en-US" b="1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Alternative Teaching</a:t>
            </a:r>
          </a:p>
          <a:p>
            <a:endParaRPr lang="en-US" b="1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r>
              <a:rPr lang="en-US" b="1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Teaming</a:t>
            </a:r>
          </a:p>
          <a:p>
            <a:endParaRPr lang="en-US" b="1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r>
              <a:rPr lang="en-US" b="1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One Teaching, One Assisting </a:t>
            </a:r>
          </a:p>
          <a:p>
            <a:endParaRPr lang="en-US" dirty="0" smtClean="0">
              <a:latin typeface="PBColdBrewCoffee" panose="02000603000000000000" pitchFamily="2" charset="0"/>
              <a:ea typeface="PBColdBrewCoffee" panose="02000603000000000000" pitchFamily="2" charset="0"/>
            </a:endParaRPr>
          </a:p>
          <a:p>
            <a:endParaRPr lang="en-US" dirty="0">
              <a:latin typeface="PBColdBrewCoffee" panose="02000603000000000000" pitchFamily="2" charset="0"/>
              <a:ea typeface="PBColdBrewCoffee" panose="02000603000000000000" pitchFamily="2" charset="0"/>
            </a:endParaRPr>
          </a:p>
          <a:p>
            <a:endParaRPr lang="en-US" dirty="0">
              <a:latin typeface="PBColdBrewCoffee" panose="02000603000000000000" pitchFamily="2" charset="0"/>
              <a:ea typeface="PBColdBrewCoffee" panose="02000603000000000000" pitchFamily="2" charset="0"/>
            </a:endParaRPr>
          </a:p>
          <a:p>
            <a:endParaRPr lang="en-US" dirty="0" smtClean="0">
              <a:latin typeface="PBColdBrewCoffee" panose="02000603000000000000" pitchFamily="2" charset="0"/>
              <a:ea typeface="PBColdBrewCoffee" panose="02000603000000000000" pitchFamily="2" charset="0"/>
            </a:endParaRPr>
          </a:p>
          <a:p>
            <a:endParaRPr lang="en-US" dirty="0">
              <a:latin typeface="PBColdBrewCoffee" panose="02000603000000000000" pitchFamily="2" charset="0"/>
              <a:ea typeface="PBColdBrewCoffee" panose="02000603000000000000" pitchFamily="2" charset="0"/>
            </a:endParaRPr>
          </a:p>
          <a:p>
            <a:endParaRPr lang="en-US" dirty="0">
              <a:latin typeface="PBColdBrewCoffee" panose="02000603000000000000" pitchFamily="2" charset="0"/>
              <a:ea typeface="PBColdBrewCoffee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242" y="2557277"/>
            <a:ext cx="169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BColdBrewCoffee" panose="02000603000000000000" pitchFamily="2" charset="0"/>
                <a:ea typeface="PBColdBrewCoffee" panose="02000603000000000000" pitchFamily="2" charset="0"/>
              </a:rPr>
              <a:t>Reflection </a:t>
            </a:r>
            <a:endParaRPr lang="en-US" dirty="0">
              <a:latin typeface="PBColdBrewCoffee" panose="02000603000000000000" pitchFamily="2" charset="0"/>
              <a:ea typeface="PBColdBrewCoffe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2"/>
          <a:stretch/>
        </p:blipFill>
        <p:spPr>
          <a:xfrm>
            <a:off x="0" y="0"/>
            <a:ext cx="7315200" cy="96011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168896"/>
            <a:ext cx="7315200" cy="1664208"/>
          </a:xfrm>
          <a:prstGeom prst="rect">
            <a:avLst/>
          </a:prstGeom>
          <a:solidFill>
            <a:srgbClr val="70C0B1"/>
          </a:solidFill>
          <a:ln>
            <a:solidFill>
              <a:srgbClr val="70C0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6032" y="7348756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 smtClean="0">
                <a:solidFill>
                  <a:schemeClr val="bg1"/>
                </a:solidFill>
                <a:latin typeface="PBBananaNutMuffin" panose="02000603000000000000" pitchFamily="2" charset="0"/>
                <a:ea typeface="PBBananaNutMuffin" panose="02000603000000000000" pitchFamily="2" charset="0"/>
              </a:rPr>
              <a:t> grade co-teaching</a:t>
            </a:r>
            <a:endParaRPr lang="en-US" sz="5600" dirty="0">
              <a:solidFill>
                <a:schemeClr val="bg1"/>
              </a:solidFill>
              <a:latin typeface="PBBananaNutMuffin" panose="02000603000000000000" pitchFamily="2" charset="0"/>
              <a:ea typeface="PBBananaNutMuffin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1700" y="8116851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PBLemonPoundCake" panose="02000603000000000000" pitchFamily="2" charset="0"/>
                <a:ea typeface="PBLemonPoundCake" panose="02000603000000000000" pitchFamily="2" charset="0"/>
              </a:rPr>
              <a:t>names</a:t>
            </a:r>
            <a:endParaRPr lang="en-US" sz="3600" dirty="0">
              <a:solidFill>
                <a:schemeClr val="bg1"/>
              </a:solidFill>
              <a:latin typeface="PBLemonPoundCake" panose="02000603000000000000" pitchFamily="2" charset="0"/>
              <a:ea typeface="PBLemonPoundCak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7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2"/>
          <a:stretch/>
        </p:blipFill>
        <p:spPr>
          <a:xfrm>
            <a:off x="0" y="0"/>
            <a:ext cx="7315200" cy="9601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400000">
            <a:off x="-1029540" y="4072812"/>
            <a:ext cx="9601200" cy="1455576"/>
          </a:xfrm>
          <a:prstGeom prst="rect">
            <a:avLst/>
          </a:prstGeom>
          <a:solidFill>
            <a:srgbClr val="70C0B1"/>
          </a:solidFill>
          <a:ln>
            <a:solidFill>
              <a:srgbClr val="70C0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5400000">
            <a:off x="227034" y="4687855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 smtClean="0">
                <a:solidFill>
                  <a:schemeClr val="bg1"/>
                </a:solidFill>
                <a:latin typeface="PBBananaNutMuffin" panose="02000603000000000000" pitchFamily="2" charset="0"/>
                <a:ea typeface="PBBananaNutMuffin" panose="02000603000000000000" pitchFamily="2" charset="0"/>
              </a:rPr>
              <a:t> grade co-teaching</a:t>
            </a:r>
            <a:endParaRPr lang="en-US" sz="5600" dirty="0">
              <a:solidFill>
                <a:schemeClr val="bg1"/>
              </a:solidFill>
              <a:latin typeface="PBBananaNutMuffin" panose="02000603000000000000" pitchFamily="2" charset="0"/>
              <a:ea typeface="PBBananaNutMuffin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1880538" y="447743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PBLemonPoundCake" panose="02000603000000000000" pitchFamily="2" charset="0"/>
                <a:ea typeface="PBLemonPoundCake" panose="02000603000000000000" pitchFamily="2" charset="0"/>
              </a:rPr>
              <a:t>names</a:t>
            </a:r>
            <a:endParaRPr lang="en-US" sz="3600" dirty="0">
              <a:solidFill>
                <a:schemeClr val="bg1"/>
              </a:solidFill>
              <a:latin typeface="PBLemonPoundCake" panose="02000603000000000000" pitchFamily="2" charset="0"/>
              <a:ea typeface="PBLemonPoundCak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4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27" y="0"/>
            <a:ext cx="7218947" cy="934280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74782" y="476344"/>
            <a:ext cx="1761123" cy="4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Student Profile</a:t>
            </a:r>
            <a:endParaRPr lang="en-US" sz="20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96252"/>
            <a:ext cx="3537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Co-teaching</a:t>
            </a:r>
            <a:endParaRPr lang="en-US" sz="3200" dirty="0">
              <a:latin typeface="PBBlondeRoastBold" panose="02000803000000000000" pitchFamily="2" charset="0"/>
              <a:ea typeface="PBBlondeRoastBold" panose="020008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411" y="950188"/>
            <a:ext cx="6990346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Student Information </a:t>
            </a:r>
          </a:p>
          <a:p>
            <a:pPr>
              <a:lnSpc>
                <a:spcPct val="150000"/>
              </a:lnSpc>
            </a:pPr>
            <a:r>
              <a:rPr lang="en-US" sz="1200" b="1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Race		F/R Lunch		Services</a:t>
            </a:r>
          </a:p>
          <a:p>
            <a:pPr>
              <a:lnSpc>
                <a:spcPct val="150000"/>
              </a:lnSpc>
            </a:pPr>
            <a:r>
              <a:rPr lang="en-US" sz="1200" b="1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Co-teaching subject area</a:t>
            </a:r>
            <a: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	Reading	Writing	Math</a:t>
            </a:r>
          </a:p>
          <a:p>
            <a:pPr>
              <a:lnSpc>
                <a:spcPct val="150000"/>
              </a:lnSpc>
            </a:pPr>
            <a:r>
              <a:rPr lang="en-US" sz="1200" b="1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Student Strengths </a:t>
            </a:r>
          </a:p>
          <a:p>
            <a:pPr>
              <a:lnSpc>
                <a:spcPct val="150000"/>
              </a:lnSpc>
            </a:pPr>
            <a:endParaRPr lang="en-US" sz="1200" b="1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200" b="1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200" b="1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Areas of Growth </a:t>
            </a:r>
          </a:p>
          <a:p>
            <a:pPr>
              <a:lnSpc>
                <a:spcPct val="150000"/>
              </a:lnSpc>
            </a:pPr>
            <a:endParaRPr lang="en-US" sz="1400" b="1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400" b="1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400" b="1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Data Collection </a:t>
            </a:r>
            <a:endParaRPr lang="en-US" sz="1400" dirty="0" smtClean="0">
              <a:latin typeface="PBBlondeRoastBold" panose="02000803000000000000" pitchFamily="2" charset="0"/>
              <a:ea typeface="PBBlondeRoastBold" panose="020008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Baseline Measure(s) 		STAR	IEP PM	RUBRIC	CCSS </a:t>
            </a:r>
          </a:p>
          <a:p>
            <a:pPr>
              <a:lnSpc>
                <a:spcPct val="150000"/>
              </a:lnSpc>
            </a:pPr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4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05" y="546375"/>
            <a:ext cx="211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last name, first name</a:t>
            </a:r>
            <a:endParaRPr lang="en-US" sz="11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8205" y="523220"/>
            <a:ext cx="21175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448603"/>
              </p:ext>
            </p:extLst>
          </p:nvPr>
        </p:nvGraphicFramePr>
        <p:xfrm>
          <a:off x="261678" y="4376103"/>
          <a:ext cx="6779812" cy="19561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94953"/>
                <a:gridCol w="1694953"/>
                <a:gridCol w="1694953"/>
                <a:gridCol w="1694953"/>
              </a:tblGrid>
              <a:tr h="3912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Date/Purpose</a:t>
                      </a:r>
                      <a:endParaRPr lang="en-US" sz="1200" dirty="0">
                        <a:latin typeface="PBBlondeRoastBold" panose="02000803000000000000" pitchFamily="2" charset="0"/>
                        <a:ea typeface="PBBlondeRoastBold" panose="02000803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Measure </a:t>
                      </a:r>
                      <a:endParaRPr lang="en-US" sz="1200" dirty="0">
                        <a:latin typeface="PBBlondeRoastBold" panose="02000803000000000000" pitchFamily="2" charset="0"/>
                        <a:ea typeface="PBBlondeRoastBold" panose="02000803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Score </a:t>
                      </a:r>
                      <a:endParaRPr lang="en-US" sz="1200" dirty="0">
                        <a:latin typeface="PBBlondeRoastBold" panose="02000803000000000000" pitchFamily="2" charset="0"/>
                        <a:ea typeface="PBBlondeRoastBold" panose="02000803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+/-</a:t>
                      </a:r>
                      <a:endParaRPr lang="en-US" sz="1200" dirty="0">
                        <a:latin typeface="PBBlondeRoastBold" panose="02000803000000000000" pitchFamily="2" charset="0"/>
                        <a:ea typeface="PBBlondeRoastBold" panose="02000803000000000000" pitchFamily="2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9122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Baseline:</a:t>
                      </a:r>
                      <a:r>
                        <a:rPr lang="en-US" sz="12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  </a:t>
                      </a:r>
                      <a:endParaRPr lang="en-US" sz="1200" dirty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9122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DP #1:</a:t>
                      </a:r>
                      <a:endParaRPr lang="en-US" sz="1200" dirty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9122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DP</a:t>
                      </a:r>
                      <a:r>
                        <a:rPr lang="en-US" sz="12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 #2: </a:t>
                      </a:r>
                      <a:endParaRPr lang="en-US" sz="1200" dirty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39122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DP</a:t>
                      </a:r>
                      <a:r>
                        <a:rPr lang="en-US" sz="12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 #3: </a:t>
                      </a:r>
                      <a:endParaRPr lang="en-US" sz="1200" dirty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1678" y="6469626"/>
            <a:ext cx="67798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BlondeRoastBold" panose="02000803000000000000" pitchFamily="2" charset="0"/>
                <a:ea typeface="PBBlondeRoastBold" panose="02000803000000000000" pitchFamily="2" charset="0"/>
              </a:rPr>
              <a:t>Anecdotal </a:t>
            </a:r>
            <a:r>
              <a:rPr lang="en-US" sz="1400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Data + information</a:t>
            </a:r>
          </a:p>
          <a:p>
            <a: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Instructional Strategies that work well:</a:t>
            </a: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endParaRPr lang="en-US" sz="12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Behavioral Strategies that work well:</a:t>
            </a:r>
          </a:p>
          <a:p>
            <a:endParaRPr lang="en-US" sz="12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Accommodations + Modifications that work: </a:t>
            </a:r>
            <a:endParaRPr lang="en-US" sz="12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r>
              <a:rPr lang="en-US" sz="1400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 </a:t>
            </a:r>
          </a:p>
          <a:p>
            <a:endParaRPr lang="en-US" sz="1400" dirty="0">
              <a:latin typeface="PBBlondeRoastBold" panose="02000803000000000000" pitchFamily="2" charset="0"/>
              <a:ea typeface="PBBlondeRoastBold" panose="02000803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2417" y="543427"/>
            <a:ext cx="211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co-teaching team</a:t>
            </a:r>
            <a:endParaRPr lang="en-US" sz="11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922417" y="520272"/>
            <a:ext cx="21175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8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27" y="0"/>
            <a:ext cx="7218947" cy="934280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74782" y="476344"/>
            <a:ext cx="1761123" cy="4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Student Profile</a:t>
            </a:r>
            <a:endParaRPr lang="en-US" sz="20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96252"/>
            <a:ext cx="3537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Co-teaching</a:t>
            </a:r>
            <a:endParaRPr lang="en-US" sz="3200" dirty="0">
              <a:latin typeface="PBBlondeRoastBold" panose="02000803000000000000" pitchFamily="2" charset="0"/>
              <a:ea typeface="PBBlondeRoastBold" panose="020008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411" y="950188"/>
            <a:ext cx="6990346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Student Information </a:t>
            </a:r>
          </a:p>
          <a:p>
            <a:pPr>
              <a:lnSpc>
                <a:spcPct val="150000"/>
              </a:lnSpc>
            </a:pPr>
            <a:r>
              <a:rPr lang="en-US" sz="1200" b="1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Race		F/R Lunch		Services</a:t>
            </a:r>
          </a:p>
          <a:p>
            <a:pPr>
              <a:lnSpc>
                <a:spcPct val="150000"/>
              </a:lnSpc>
            </a:pPr>
            <a:r>
              <a:rPr lang="en-US" sz="1200" b="1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Co-teaching subject area</a:t>
            </a:r>
            <a: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	Reading	Writing	Math</a:t>
            </a:r>
          </a:p>
          <a:p>
            <a:pPr>
              <a:lnSpc>
                <a:spcPct val="150000"/>
              </a:lnSpc>
            </a:pPr>
            <a:r>
              <a:rPr lang="en-US" sz="1200" b="1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Student Strengths </a:t>
            </a:r>
          </a:p>
          <a:p>
            <a:pPr>
              <a:lnSpc>
                <a:spcPct val="150000"/>
              </a:lnSpc>
            </a:pPr>
            <a:endParaRPr lang="en-US" sz="1200" b="1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200" b="1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200" b="1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Areas of Growth </a:t>
            </a:r>
          </a:p>
          <a:p>
            <a:pPr>
              <a:lnSpc>
                <a:spcPct val="150000"/>
              </a:lnSpc>
            </a:pPr>
            <a:endParaRPr lang="en-US" sz="1400" b="1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400" b="1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400" b="1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Data Collection </a:t>
            </a:r>
            <a:endParaRPr lang="en-US" sz="1400" dirty="0" smtClean="0">
              <a:latin typeface="PBBlondeRoastBold" panose="02000803000000000000" pitchFamily="2" charset="0"/>
              <a:ea typeface="PBBlondeRoastBold" panose="020008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Baseline Measure(s) 		STAR	IEP PM	RUBRIC	CCSS </a:t>
            </a:r>
          </a:p>
          <a:p>
            <a:pPr>
              <a:lnSpc>
                <a:spcPct val="150000"/>
              </a:lnSpc>
            </a:pPr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4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05" y="546375"/>
            <a:ext cx="211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last name, first name</a:t>
            </a:r>
            <a:endParaRPr lang="en-US" sz="11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8205" y="523220"/>
            <a:ext cx="21175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448603"/>
              </p:ext>
            </p:extLst>
          </p:nvPr>
        </p:nvGraphicFramePr>
        <p:xfrm>
          <a:off x="261678" y="4376103"/>
          <a:ext cx="6779812" cy="19561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94953"/>
                <a:gridCol w="1694953"/>
                <a:gridCol w="1694953"/>
                <a:gridCol w="1694953"/>
              </a:tblGrid>
              <a:tr h="3912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Date/Purpose</a:t>
                      </a:r>
                      <a:endParaRPr lang="en-US" sz="1200" dirty="0">
                        <a:latin typeface="PBBlondeRoastBold" panose="02000803000000000000" pitchFamily="2" charset="0"/>
                        <a:ea typeface="PBBlondeRoastBold" panose="02000803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Measure </a:t>
                      </a:r>
                      <a:endParaRPr lang="en-US" sz="1200" dirty="0">
                        <a:latin typeface="PBBlondeRoastBold" panose="02000803000000000000" pitchFamily="2" charset="0"/>
                        <a:ea typeface="PBBlondeRoastBold" panose="02000803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Score </a:t>
                      </a:r>
                      <a:endParaRPr lang="en-US" sz="1200" dirty="0">
                        <a:latin typeface="PBBlondeRoastBold" panose="02000803000000000000" pitchFamily="2" charset="0"/>
                        <a:ea typeface="PBBlondeRoastBold" panose="02000803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+/-</a:t>
                      </a:r>
                      <a:endParaRPr lang="en-US" sz="1200" dirty="0">
                        <a:latin typeface="PBBlondeRoastBold" panose="02000803000000000000" pitchFamily="2" charset="0"/>
                        <a:ea typeface="PBBlondeRoastBold" panose="02000803000000000000" pitchFamily="2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9122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Baseline:</a:t>
                      </a:r>
                      <a:r>
                        <a:rPr lang="en-US" sz="12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  </a:t>
                      </a:r>
                      <a:endParaRPr lang="en-US" sz="1200" dirty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9122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DP #1:</a:t>
                      </a:r>
                      <a:endParaRPr lang="en-US" sz="1200" dirty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9122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DP</a:t>
                      </a:r>
                      <a:r>
                        <a:rPr lang="en-US" sz="12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 #2: </a:t>
                      </a:r>
                      <a:endParaRPr lang="en-US" sz="1200" dirty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39122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DP</a:t>
                      </a:r>
                      <a:r>
                        <a:rPr lang="en-US" sz="12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 #3: </a:t>
                      </a:r>
                      <a:endParaRPr lang="en-US" sz="1200" dirty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1678" y="6469626"/>
            <a:ext cx="67798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Anecdotal Data + information</a:t>
            </a:r>
          </a:p>
          <a:p>
            <a: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Instructional Strategies that work well:</a:t>
            </a: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endParaRPr lang="en-US" sz="12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Behavioral Strategies that work well:</a:t>
            </a:r>
          </a:p>
          <a:p>
            <a:endParaRPr lang="en-US" sz="12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Accommodations + Modifications that work: </a:t>
            </a:r>
            <a:endParaRPr lang="en-US" sz="12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r>
              <a:rPr lang="en-US" sz="1400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 </a:t>
            </a:r>
          </a:p>
          <a:p>
            <a:endParaRPr lang="en-US" sz="1400" dirty="0">
              <a:latin typeface="PBBlondeRoastBold" panose="02000803000000000000" pitchFamily="2" charset="0"/>
              <a:ea typeface="PBBlondeRoastBold" panose="02000803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2417" y="543427"/>
            <a:ext cx="211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co-teaching team</a:t>
            </a:r>
            <a:endParaRPr lang="en-US" sz="11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922417" y="520272"/>
            <a:ext cx="21175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4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27" y="0"/>
            <a:ext cx="7218947" cy="934280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6024" y="480972"/>
            <a:ext cx="243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Student Assessment</a:t>
            </a:r>
            <a:endParaRPr lang="en-US" sz="20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96252"/>
            <a:ext cx="3537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Co-teaching</a:t>
            </a:r>
            <a:endParaRPr lang="en-US" sz="3200" dirty="0">
              <a:latin typeface="PBBlondeRoastBold" panose="02000803000000000000" pitchFamily="2" charset="0"/>
              <a:ea typeface="PBBlondeRoastBold" panose="020008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27" y="784830"/>
            <a:ext cx="7218947" cy="87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Name_________________________ Grade_______________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My co-teachers are___________________________________</a:t>
            </a:r>
            <a:endParaRPr lang="en-US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253" y="1922144"/>
            <a:ext cx="7218947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1. I like having two teachers 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2. Both my teachers teach me new things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3. Learning is fun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4. I feel good as a math reader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5. I feel good as a math writer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6. I feel good as a mathematician 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7. I like sitting on the carpet and listening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8. I like working in a small group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9. Working in a small group is fun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10. I can ask both my teachers for help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11. Both my teachers care about me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12. Both my teachers care about my learning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13. I see people that look like me in my learning </a:t>
            </a:r>
          </a:p>
          <a:p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4" y="1853720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327" y="1851333"/>
            <a:ext cx="457200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0" y="1868984"/>
            <a:ext cx="457200" cy="457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49715" y="0"/>
            <a:ext cx="397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BCoffeeRings" panose="02000603000000000000" pitchFamily="2" charset="0"/>
                <a:ea typeface="PBCoffeeRings" panose="02000603000000000000" pitchFamily="2" charset="0"/>
              </a:rPr>
              <a:t>P</a:t>
            </a:r>
            <a:endParaRPr lang="en-US" sz="2800" dirty="0">
              <a:latin typeface="PBCoffeeRings" panose="02000603000000000000" pitchFamily="2" charset="0"/>
              <a:ea typeface="PBCoffeeRings" panose="02000603000000000000" pitchFamily="2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24" y="2494312"/>
            <a:ext cx="457200" cy="4572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827" y="2491925"/>
            <a:ext cx="457200" cy="4572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850" y="2509576"/>
            <a:ext cx="457200" cy="4572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98" y="3111610"/>
            <a:ext cx="457200" cy="4572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01" y="3109223"/>
            <a:ext cx="457200" cy="4572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4" y="3126874"/>
            <a:ext cx="457200" cy="4572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742" y="3610702"/>
            <a:ext cx="457200" cy="4572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45" y="3608315"/>
            <a:ext cx="457200" cy="4572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68" y="3625966"/>
            <a:ext cx="457200" cy="45720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06" y="4255493"/>
            <a:ext cx="457200" cy="4572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09" y="4253106"/>
            <a:ext cx="457200" cy="4572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32" y="4270757"/>
            <a:ext cx="457200" cy="4572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68" y="4809553"/>
            <a:ext cx="457200" cy="4572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71" y="4807166"/>
            <a:ext cx="457200" cy="4572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94" y="4824817"/>
            <a:ext cx="457200" cy="45720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68" y="5386701"/>
            <a:ext cx="457200" cy="4572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71" y="5384314"/>
            <a:ext cx="457200" cy="4572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94" y="5401965"/>
            <a:ext cx="457200" cy="45720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68" y="5988486"/>
            <a:ext cx="457200" cy="4572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71" y="5986099"/>
            <a:ext cx="457200" cy="4572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94" y="6003750"/>
            <a:ext cx="457200" cy="4572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68" y="6565634"/>
            <a:ext cx="457200" cy="4572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71" y="6563247"/>
            <a:ext cx="457200" cy="45720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94" y="6580898"/>
            <a:ext cx="457200" cy="4572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68" y="7144808"/>
            <a:ext cx="457200" cy="4572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371" y="7142421"/>
            <a:ext cx="457200" cy="4572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94" y="7160072"/>
            <a:ext cx="457200" cy="4572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42" y="7721875"/>
            <a:ext cx="457200" cy="4572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45" y="7719488"/>
            <a:ext cx="457200" cy="45720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68" y="7737139"/>
            <a:ext cx="457200" cy="45720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00" y="8334045"/>
            <a:ext cx="457200" cy="45720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03" y="8331658"/>
            <a:ext cx="457200" cy="45720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6" y="8349309"/>
            <a:ext cx="457200" cy="4572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45" y="8860753"/>
            <a:ext cx="457200" cy="45720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48" y="8858366"/>
            <a:ext cx="457200" cy="45720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71" y="887601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27" y="0"/>
            <a:ext cx="7218947" cy="934280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6024" y="480972"/>
            <a:ext cx="243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Student Assessment</a:t>
            </a:r>
            <a:endParaRPr lang="en-US" sz="20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96252"/>
            <a:ext cx="3537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Co-teaching</a:t>
            </a:r>
            <a:endParaRPr lang="en-US" sz="3200" dirty="0">
              <a:latin typeface="PBBlondeRoastBold" panose="02000803000000000000" pitchFamily="2" charset="0"/>
              <a:ea typeface="PBBlondeRoastBold" panose="020008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253" y="1136558"/>
            <a:ext cx="7218947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14. I understand the directions after they are given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15. I learn best by listening to my teacher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16. I learn best by watching a demonstration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17. I learn best when my hands are moving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18. I like staying in my classroom to learn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19. I like going to another classroom to learn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20. I like learning on the computer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08" y="1095275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11" y="1092888"/>
            <a:ext cx="457200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34" y="1110539"/>
            <a:ext cx="457200" cy="457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49715" y="0"/>
            <a:ext cx="397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BCoffeeRings" panose="02000603000000000000" pitchFamily="2" charset="0"/>
                <a:ea typeface="PBCoffeeRings" panose="02000603000000000000" pitchFamily="2" charset="0"/>
              </a:rPr>
              <a:t>P</a:t>
            </a:r>
            <a:endParaRPr lang="en-US" sz="2800" dirty="0">
              <a:latin typeface="PBCoffeeRings" panose="02000603000000000000" pitchFamily="2" charset="0"/>
              <a:ea typeface="PBCoffeeRings" panose="02000603000000000000" pitchFamily="2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24" y="1708726"/>
            <a:ext cx="457200" cy="4572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827" y="1706339"/>
            <a:ext cx="457200" cy="4572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850" y="1723990"/>
            <a:ext cx="457200" cy="4572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323" y="2253275"/>
            <a:ext cx="457200" cy="4572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626" y="2250888"/>
            <a:ext cx="457200" cy="4572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649" y="2268539"/>
            <a:ext cx="457200" cy="4572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42" y="2849784"/>
            <a:ext cx="457200" cy="4572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45" y="2847397"/>
            <a:ext cx="457200" cy="4572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368" y="2865048"/>
            <a:ext cx="457200" cy="45720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523" y="3433355"/>
            <a:ext cx="457200" cy="4572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26" y="3430968"/>
            <a:ext cx="457200" cy="4572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49" y="3448619"/>
            <a:ext cx="457200" cy="4572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31" y="3999893"/>
            <a:ext cx="457200" cy="4572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34" y="3997506"/>
            <a:ext cx="457200" cy="4572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557" y="4015157"/>
            <a:ext cx="457200" cy="45720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24" y="4601056"/>
            <a:ext cx="457200" cy="4572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27" y="4598669"/>
            <a:ext cx="457200" cy="4572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650" y="461632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27" y="0"/>
            <a:ext cx="7218947" cy="934280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6024" y="480972"/>
            <a:ext cx="243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Student Assessment</a:t>
            </a:r>
            <a:endParaRPr lang="en-US" sz="20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96252"/>
            <a:ext cx="3537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Co-teaching</a:t>
            </a:r>
            <a:endParaRPr lang="en-US" sz="3200" dirty="0">
              <a:latin typeface="PBBlondeRoastBold" panose="02000803000000000000" pitchFamily="2" charset="0"/>
              <a:ea typeface="PBBlondeRoastBold" panose="020008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27" y="784830"/>
            <a:ext cx="7218947" cy="87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Name_________________________ Grade_______________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My co-teachers are___________________________________</a:t>
            </a:r>
            <a:endParaRPr lang="en-US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253" y="2010402"/>
            <a:ext cx="7218947" cy="738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1. I like having two teachers 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2. Both my teachers teach me new things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3. Learning is fun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4. I feel good as a reader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5. I feel good as a writer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6. I feel good as a mathematician 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7. I like sitting on the carpet and listening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8. I like working in a small group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9. Working in a small group is fun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10. I can ask both my teachers for help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11. Both my teachers care about me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12. Both my teachers care about my learning</a:t>
            </a:r>
          </a:p>
          <a:p>
            <a:endParaRPr lang="en-US" sz="16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r>
              <a:rPr lang="en-US" sz="16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13. I see people that look like me in my learning </a:t>
            </a:r>
            <a:endParaRPr lang="en-US" sz="16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6024" y="2097264"/>
            <a:ext cx="3344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CreamandSugar" panose="02000603000000000000" pitchFamily="2" charset="0"/>
                <a:ea typeface="PBCreamandSugar" panose="02000603000000000000" pitchFamily="2" charset="0"/>
              </a:rPr>
              <a:t>strongly disagree  </a:t>
            </a:r>
            <a:r>
              <a:rPr lang="en-US" sz="1100" dirty="0" err="1" smtClean="0">
                <a:latin typeface="PBCreamandSugar" panose="02000603000000000000" pitchFamily="2" charset="0"/>
                <a:ea typeface="PBCreamandSugar" panose="02000603000000000000" pitchFamily="2" charset="0"/>
              </a:rPr>
              <a:t>disagree</a:t>
            </a:r>
            <a:r>
              <a:rPr lang="en-US" sz="1100" dirty="0" smtClean="0">
                <a:latin typeface="PBCreamandSugar" panose="02000603000000000000" pitchFamily="2" charset="0"/>
                <a:ea typeface="PBCreamandSugar" panose="02000603000000000000" pitchFamily="2" charset="0"/>
              </a:rPr>
              <a:t>   agree  strongly agree </a:t>
            </a:r>
            <a:endParaRPr lang="en-US" sz="1100" dirty="0">
              <a:latin typeface="PBCreamandSugar" panose="02000603000000000000" pitchFamily="2" charset="0"/>
              <a:ea typeface="PBCreamandSugar" panose="02000603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92928" y="2694070"/>
            <a:ext cx="3344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CreamandSugar" panose="02000603000000000000" pitchFamily="2" charset="0"/>
                <a:ea typeface="PBCreamandSugar" panose="02000603000000000000" pitchFamily="2" charset="0"/>
              </a:rPr>
              <a:t>strongly disagree  </a:t>
            </a:r>
            <a:r>
              <a:rPr lang="en-US" sz="1100" dirty="0" err="1" smtClean="0">
                <a:latin typeface="PBCreamandSugar" panose="02000603000000000000" pitchFamily="2" charset="0"/>
                <a:ea typeface="PBCreamandSugar" panose="02000603000000000000" pitchFamily="2" charset="0"/>
              </a:rPr>
              <a:t>disagree</a:t>
            </a:r>
            <a:r>
              <a:rPr lang="en-US" sz="1100" dirty="0" smtClean="0">
                <a:latin typeface="PBCreamandSugar" panose="02000603000000000000" pitchFamily="2" charset="0"/>
                <a:ea typeface="PBCreamandSugar" panose="02000603000000000000" pitchFamily="2" charset="0"/>
              </a:rPr>
              <a:t>   agree  strongly agree </a:t>
            </a:r>
            <a:endParaRPr lang="en-US" sz="1100" dirty="0">
              <a:latin typeface="PBCreamandSugar" panose="02000603000000000000" pitchFamily="2" charset="0"/>
              <a:ea typeface="PBCreamandSugar" panose="02000603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55844" y="3290876"/>
            <a:ext cx="3344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CreamandSugar" panose="02000603000000000000" pitchFamily="2" charset="0"/>
                <a:ea typeface="PBCreamandSugar" panose="02000603000000000000" pitchFamily="2" charset="0"/>
              </a:rPr>
              <a:t>strongly disagree  </a:t>
            </a:r>
            <a:r>
              <a:rPr lang="en-US" sz="1100" dirty="0" err="1" smtClean="0">
                <a:latin typeface="PBCreamandSugar" panose="02000603000000000000" pitchFamily="2" charset="0"/>
                <a:ea typeface="PBCreamandSugar" panose="02000603000000000000" pitchFamily="2" charset="0"/>
              </a:rPr>
              <a:t>disagree</a:t>
            </a:r>
            <a:r>
              <a:rPr lang="en-US" sz="1100" dirty="0" smtClean="0">
                <a:latin typeface="PBCreamandSugar" panose="02000603000000000000" pitchFamily="2" charset="0"/>
                <a:ea typeface="PBCreamandSugar" panose="02000603000000000000" pitchFamily="2" charset="0"/>
              </a:rPr>
              <a:t>   agree  strongly agree </a:t>
            </a:r>
            <a:endParaRPr lang="en-US" sz="1100" dirty="0">
              <a:latin typeface="PBCreamandSugar" panose="02000603000000000000" pitchFamily="2" charset="0"/>
              <a:ea typeface="PBCreamandSugar" panose="02000603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373729" y="3855630"/>
            <a:ext cx="3344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CreamandSugar" panose="02000603000000000000" pitchFamily="2" charset="0"/>
                <a:ea typeface="PBCreamandSugar" panose="02000603000000000000" pitchFamily="2" charset="0"/>
              </a:rPr>
              <a:t>strongly disagree  </a:t>
            </a:r>
            <a:r>
              <a:rPr lang="en-US" sz="1100" dirty="0" err="1" smtClean="0">
                <a:latin typeface="PBCreamandSugar" panose="02000603000000000000" pitchFamily="2" charset="0"/>
                <a:ea typeface="PBCreamandSugar" panose="02000603000000000000" pitchFamily="2" charset="0"/>
              </a:rPr>
              <a:t>disagree</a:t>
            </a:r>
            <a:r>
              <a:rPr lang="en-US" sz="1100" dirty="0" smtClean="0">
                <a:latin typeface="PBCreamandSugar" panose="02000603000000000000" pitchFamily="2" charset="0"/>
                <a:ea typeface="PBCreamandSugar" panose="02000603000000000000" pitchFamily="2" charset="0"/>
              </a:rPr>
              <a:t>   agree  strongly agree </a:t>
            </a:r>
            <a:endParaRPr lang="en-US" sz="1100" dirty="0">
              <a:latin typeface="PBCreamandSugar" panose="02000603000000000000" pitchFamily="2" charset="0"/>
              <a:ea typeface="PBCreamandSugar" panose="02000603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373728" y="4444375"/>
            <a:ext cx="3344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CreamandSugar" panose="02000603000000000000" pitchFamily="2" charset="0"/>
                <a:ea typeface="PBCreamandSugar" panose="02000603000000000000" pitchFamily="2" charset="0"/>
              </a:rPr>
              <a:t>strongly disagree  </a:t>
            </a:r>
            <a:r>
              <a:rPr lang="en-US" sz="1100" dirty="0" err="1" smtClean="0">
                <a:latin typeface="PBCreamandSugar" panose="02000603000000000000" pitchFamily="2" charset="0"/>
                <a:ea typeface="PBCreamandSugar" panose="02000603000000000000" pitchFamily="2" charset="0"/>
              </a:rPr>
              <a:t>disagree</a:t>
            </a:r>
            <a:r>
              <a:rPr lang="en-US" sz="1100" dirty="0" smtClean="0">
                <a:latin typeface="PBCreamandSugar" panose="02000603000000000000" pitchFamily="2" charset="0"/>
                <a:ea typeface="PBCreamandSugar" panose="02000603000000000000" pitchFamily="2" charset="0"/>
              </a:rPr>
              <a:t>   agree  strongly agree </a:t>
            </a:r>
            <a:endParaRPr lang="en-US" sz="1100" dirty="0">
              <a:latin typeface="PBCreamandSugar" panose="02000603000000000000" pitchFamily="2" charset="0"/>
              <a:ea typeface="PBCreamandSugar" panose="02000603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63277" y="5009129"/>
            <a:ext cx="3344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CreamandSugar" panose="02000603000000000000" pitchFamily="2" charset="0"/>
                <a:ea typeface="PBCreamandSugar" panose="02000603000000000000" pitchFamily="2" charset="0"/>
              </a:rPr>
              <a:t>strongly disagree  </a:t>
            </a:r>
            <a:r>
              <a:rPr lang="en-US" sz="1100" dirty="0" err="1" smtClean="0">
                <a:latin typeface="PBCreamandSugar" panose="02000603000000000000" pitchFamily="2" charset="0"/>
                <a:ea typeface="PBCreamandSugar" panose="02000603000000000000" pitchFamily="2" charset="0"/>
              </a:rPr>
              <a:t>disagree</a:t>
            </a:r>
            <a:r>
              <a:rPr lang="en-US" sz="1100" dirty="0" smtClean="0">
                <a:latin typeface="PBCreamandSugar" panose="02000603000000000000" pitchFamily="2" charset="0"/>
                <a:ea typeface="PBCreamandSugar" panose="02000603000000000000" pitchFamily="2" charset="0"/>
              </a:rPr>
              <a:t>   agree  strongly agree </a:t>
            </a:r>
            <a:endParaRPr lang="en-US" sz="1100" dirty="0">
              <a:latin typeface="PBCreamandSugar" panose="02000603000000000000" pitchFamily="2" charset="0"/>
              <a:ea typeface="PBCreamandSugar" panose="02000603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92927" y="5605935"/>
            <a:ext cx="3344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CreamandSugar" panose="02000603000000000000" pitchFamily="2" charset="0"/>
                <a:ea typeface="PBCreamandSugar" panose="02000603000000000000" pitchFamily="2" charset="0"/>
              </a:rPr>
              <a:t>strongly disagree  </a:t>
            </a:r>
            <a:r>
              <a:rPr lang="en-US" sz="1100" dirty="0" err="1" smtClean="0">
                <a:latin typeface="PBCreamandSugar" panose="02000603000000000000" pitchFamily="2" charset="0"/>
                <a:ea typeface="PBCreamandSugar" panose="02000603000000000000" pitchFamily="2" charset="0"/>
              </a:rPr>
              <a:t>disagree</a:t>
            </a:r>
            <a:r>
              <a:rPr lang="en-US" sz="1100" dirty="0" smtClean="0">
                <a:latin typeface="PBCreamandSugar" panose="02000603000000000000" pitchFamily="2" charset="0"/>
                <a:ea typeface="PBCreamandSugar" panose="02000603000000000000" pitchFamily="2" charset="0"/>
              </a:rPr>
              <a:t>   agree  strongly agree </a:t>
            </a:r>
            <a:endParaRPr lang="en-US" sz="1100" dirty="0">
              <a:latin typeface="PBCreamandSugar" panose="02000603000000000000" pitchFamily="2" charset="0"/>
              <a:ea typeface="PBCreamandSugar" panose="0200060300000000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794835" y="6202741"/>
            <a:ext cx="3344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CreamandSugar" panose="02000603000000000000" pitchFamily="2" charset="0"/>
                <a:ea typeface="PBCreamandSugar" panose="02000603000000000000" pitchFamily="2" charset="0"/>
              </a:rPr>
              <a:t>strongly disagree  </a:t>
            </a:r>
            <a:r>
              <a:rPr lang="en-US" sz="1100" dirty="0" err="1" smtClean="0">
                <a:latin typeface="PBCreamandSugar" panose="02000603000000000000" pitchFamily="2" charset="0"/>
                <a:ea typeface="PBCreamandSugar" panose="02000603000000000000" pitchFamily="2" charset="0"/>
              </a:rPr>
              <a:t>disagree</a:t>
            </a:r>
            <a:r>
              <a:rPr lang="en-US" sz="1100" dirty="0" smtClean="0">
                <a:latin typeface="PBCreamandSugar" panose="02000603000000000000" pitchFamily="2" charset="0"/>
                <a:ea typeface="PBCreamandSugar" panose="02000603000000000000" pitchFamily="2" charset="0"/>
              </a:rPr>
              <a:t>   agree  strongly agree </a:t>
            </a:r>
            <a:endParaRPr lang="en-US" sz="1100" dirty="0">
              <a:latin typeface="PBCreamandSugar" panose="02000603000000000000" pitchFamily="2" charset="0"/>
              <a:ea typeface="PBCreamandSugar" panose="02000603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63276" y="6775112"/>
            <a:ext cx="3344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CreamandSugar" panose="02000603000000000000" pitchFamily="2" charset="0"/>
                <a:ea typeface="PBCreamandSugar" panose="02000603000000000000" pitchFamily="2" charset="0"/>
              </a:rPr>
              <a:t>strongly disagree  </a:t>
            </a:r>
            <a:r>
              <a:rPr lang="en-US" sz="1100" dirty="0" err="1" smtClean="0">
                <a:latin typeface="PBCreamandSugar" panose="02000603000000000000" pitchFamily="2" charset="0"/>
                <a:ea typeface="PBCreamandSugar" panose="02000603000000000000" pitchFamily="2" charset="0"/>
              </a:rPr>
              <a:t>disagree</a:t>
            </a:r>
            <a:r>
              <a:rPr lang="en-US" sz="1100" dirty="0" smtClean="0">
                <a:latin typeface="PBCreamandSugar" panose="02000603000000000000" pitchFamily="2" charset="0"/>
                <a:ea typeface="PBCreamandSugar" panose="02000603000000000000" pitchFamily="2" charset="0"/>
              </a:rPr>
              <a:t>   agree  strongly agree </a:t>
            </a:r>
            <a:endParaRPr lang="en-US" sz="1100" dirty="0">
              <a:latin typeface="PBCreamandSugar" panose="02000603000000000000" pitchFamily="2" charset="0"/>
              <a:ea typeface="PBCreamandSugar" panose="02000603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328233" y="7356240"/>
            <a:ext cx="3344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CreamandSugar" panose="02000603000000000000" pitchFamily="2" charset="0"/>
                <a:ea typeface="PBCreamandSugar" panose="02000603000000000000" pitchFamily="2" charset="0"/>
              </a:rPr>
              <a:t>strongly disagree  </a:t>
            </a:r>
            <a:r>
              <a:rPr lang="en-US" sz="1100" dirty="0" err="1" smtClean="0">
                <a:latin typeface="PBCreamandSugar" panose="02000603000000000000" pitchFamily="2" charset="0"/>
                <a:ea typeface="PBCreamandSugar" panose="02000603000000000000" pitchFamily="2" charset="0"/>
              </a:rPr>
              <a:t>disagree</a:t>
            </a:r>
            <a:r>
              <a:rPr lang="en-US" sz="1100" dirty="0" smtClean="0">
                <a:latin typeface="PBCreamandSugar" panose="02000603000000000000" pitchFamily="2" charset="0"/>
                <a:ea typeface="PBCreamandSugar" panose="02000603000000000000" pitchFamily="2" charset="0"/>
              </a:rPr>
              <a:t>   agree  strongly agree </a:t>
            </a:r>
            <a:endParaRPr lang="en-US" sz="1100" dirty="0">
              <a:latin typeface="PBCreamandSugar" panose="02000603000000000000" pitchFamily="2" charset="0"/>
              <a:ea typeface="PBCreamandSugar" panose="02000603000000000000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107656" y="7961107"/>
            <a:ext cx="3344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CreamandSugar" panose="02000603000000000000" pitchFamily="2" charset="0"/>
                <a:ea typeface="PBCreamandSugar" panose="02000603000000000000" pitchFamily="2" charset="0"/>
              </a:rPr>
              <a:t>strongly disagree  </a:t>
            </a:r>
            <a:r>
              <a:rPr lang="en-US" sz="1100" dirty="0" err="1" smtClean="0">
                <a:latin typeface="PBCreamandSugar" panose="02000603000000000000" pitchFamily="2" charset="0"/>
                <a:ea typeface="PBCreamandSugar" panose="02000603000000000000" pitchFamily="2" charset="0"/>
              </a:rPr>
              <a:t>disagree</a:t>
            </a:r>
            <a:r>
              <a:rPr lang="en-US" sz="1100" dirty="0" smtClean="0">
                <a:latin typeface="PBCreamandSugar" panose="02000603000000000000" pitchFamily="2" charset="0"/>
                <a:ea typeface="PBCreamandSugar" panose="02000603000000000000" pitchFamily="2" charset="0"/>
              </a:rPr>
              <a:t>   agree  strongly agree </a:t>
            </a:r>
            <a:endParaRPr lang="en-US" sz="1100" dirty="0">
              <a:latin typeface="PBCreamandSugar" panose="02000603000000000000" pitchFamily="2" charset="0"/>
              <a:ea typeface="PBCreamandSugar" panose="02000603000000000000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791449" y="8542235"/>
            <a:ext cx="3344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CreamandSugar" panose="02000603000000000000" pitchFamily="2" charset="0"/>
                <a:ea typeface="PBCreamandSugar" panose="02000603000000000000" pitchFamily="2" charset="0"/>
              </a:rPr>
              <a:t>strongly disagree  </a:t>
            </a:r>
            <a:r>
              <a:rPr lang="en-US" sz="1100" dirty="0" err="1" smtClean="0">
                <a:latin typeface="PBCreamandSugar" panose="02000603000000000000" pitchFamily="2" charset="0"/>
                <a:ea typeface="PBCreamandSugar" panose="02000603000000000000" pitchFamily="2" charset="0"/>
              </a:rPr>
              <a:t>disagree</a:t>
            </a:r>
            <a:r>
              <a:rPr lang="en-US" sz="1100" dirty="0" smtClean="0">
                <a:latin typeface="PBCreamandSugar" panose="02000603000000000000" pitchFamily="2" charset="0"/>
                <a:ea typeface="PBCreamandSugar" panose="02000603000000000000" pitchFamily="2" charset="0"/>
              </a:rPr>
              <a:t>   agree  strongly agree </a:t>
            </a:r>
            <a:endParaRPr lang="en-US" sz="1100" dirty="0">
              <a:latin typeface="PBCreamandSugar" panose="02000603000000000000" pitchFamily="2" charset="0"/>
              <a:ea typeface="PBCreamandSugar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505" y="1733403"/>
            <a:ext cx="6707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BCreamandSugar" panose="02000603000000000000" pitchFamily="2" charset="0"/>
                <a:ea typeface="PBCreamandSugar" panose="02000603000000000000" pitchFamily="2" charset="0"/>
              </a:rPr>
              <a:t>Directions: Circle your level of agreement for each statement listed below. </a:t>
            </a:r>
            <a:endParaRPr lang="en-US" sz="1200" dirty="0">
              <a:latin typeface="PBCreamandSugar" panose="02000603000000000000" pitchFamily="2" charset="0"/>
              <a:ea typeface="PBCreamandSugar" panose="02000603000000000000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18547" y="9043691"/>
            <a:ext cx="3344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CreamandSugar" panose="02000603000000000000" pitchFamily="2" charset="0"/>
                <a:ea typeface="PBCreamandSugar" panose="02000603000000000000" pitchFamily="2" charset="0"/>
              </a:rPr>
              <a:t>strongly disagree  </a:t>
            </a:r>
            <a:r>
              <a:rPr lang="en-US" sz="1100" dirty="0" err="1" smtClean="0">
                <a:latin typeface="PBCreamandSugar" panose="02000603000000000000" pitchFamily="2" charset="0"/>
                <a:ea typeface="PBCreamandSugar" panose="02000603000000000000" pitchFamily="2" charset="0"/>
              </a:rPr>
              <a:t>disagree</a:t>
            </a:r>
            <a:r>
              <a:rPr lang="en-US" sz="1100" dirty="0" smtClean="0">
                <a:latin typeface="PBCreamandSugar" panose="02000603000000000000" pitchFamily="2" charset="0"/>
                <a:ea typeface="PBCreamandSugar" panose="02000603000000000000" pitchFamily="2" charset="0"/>
              </a:rPr>
              <a:t>   agree  strongly agree </a:t>
            </a:r>
            <a:endParaRPr lang="en-US" sz="1100" dirty="0">
              <a:latin typeface="PBCreamandSugar" panose="02000603000000000000" pitchFamily="2" charset="0"/>
              <a:ea typeface="PBCreamandSugar" panose="02000603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75620" y="38944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BCoffeeRings" panose="02000603000000000000" pitchFamily="2" charset="0"/>
                <a:ea typeface="PBCoffeeRings" panose="02000603000000000000" pitchFamily="2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8287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27" y="0"/>
            <a:ext cx="7218947" cy="934280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74782" y="476344"/>
            <a:ext cx="1761123" cy="4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6 Week Cycle</a:t>
            </a:r>
            <a:endParaRPr lang="en-US" sz="20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96252"/>
            <a:ext cx="3537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Co-teaching</a:t>
            </a:r>
            <a:endParaRPr lang="en-US" sz="3200" dirty="0">
              <a:latin typeface="PBBlondeRoastBold" panose="02000803000000000000" pitchFamily="2" charset="0"/>
              <a:ea typeface="PBBlondeRoastBold" panose="020008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05" y="546375"/>
            <a:ext cx="211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co-teaching team</a:t>
            </a:r>
            <a:endParaRPr lang="en-US" sz="11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8205" y="523220"/>
            <a:ext cx="21175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22417" y="543427"/>
            <a:ext cx="211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subject area</a:t>
            </a:r>
            <a:endParaRPr lang="en-US" sz="11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22417" y="520272"/>
            <a:ext cx="21175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9796" y="947240"/>
            <a:ext cx="70685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Overview </a:t>
            </a:r>
          </a:p>
          <a:p>
            <a: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Purpose</a:t>
            </a: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endParaRPr lang="en-US" sz="12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Goal </a:t>
            </a: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endParaRPr lang="en-US" sz="12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Common Core Standards </a:t>
            </a: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endParaRPr lang="en-US" sz="12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IEP Goals </a:t>
            </a:r>
          </a:p>
          <a:p>
            <a:endParaRPr lang="en-US" sz="12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Roles &amp; Responsibilities </a:t>
            </a:r>
            <a:endParaRPr lang="en-US" sz="12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738363"/>
              </p:ext>
            </p:extLst>
          </p:nvPr>
        </p:nvGraphicFramePr>
        <p:xfrm>
          <a:off x="121068" y="4838230"/>
          <a:ext cx="7068550" cy="367687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13710"/>
                <a:gridCol w="1413710"/>
                <a:gridCol w="1413710"/>
                <a:gridCol w="1413710"/>
                <a:gridCol w="1413710"/>
              </a:tblGrid>
              <a:tr h="36768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Monday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  <a:p>
                      <a:pPr algn="l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l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Tuesday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  <a:p>
                      <a:pPr algn="ctr"/>
                      <a:endParaRPr lang="en-US" sz="1000" dirty="0">
                        <a:latin typeface="PBBlondeRoastBold" panose="02000803000000000000" pitchFamily="2" charset="0"/>
                        <a:ea typeface="PBBlondeRoastBold" panose="02000803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Wednesday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  <a:p>
                      <a:pPr algn="ctr"/>
                      <a:endParaRPr lang="en-US" sz="1000" dirty="0">
                        <a:latin typeface="PBBlondeRoastBold" panose="02000803000000000000" pitchFamily="2" charset="0"/>
                        <a:ea typeface="PBBlondeRoastBold" panose="02000803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Thursday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  <a:p>
                      <a:pPr algn="ctr"/>
                      <a:endParaRPr lang="en-US" sz="1000" dirty="0">
                        <a:latin typeface="PBBlondeRoastBold" panose="02000803000000000000" pitchFamily="2" charset="0"/>
                        <a:ea typeface="PBBlondeRoastBold" panose="02000803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PBBlondeRoastBold" panose="02000803000000000000" pitchFamily="2" charset="0"/>
                          <a:ea typeface="PBBlondeRoastBold" panose="02000803000000000000" pitchFamily="2" charset="0"/>
                        </a:rPr>
                        <a:t>Friday</a:t>
                      </a:r>
                    </a:p>
                    <a:p>
                      <a:pPr algn="ctr"/>
                      <a:r>
                        <a:rPr lang="en-US" sz="100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Standard</a:t>
                      </a: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Co-T strategy</a:t>
                      </a: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endParaRPr lang="en-US" sz="1000" baseline="0" dirty="0" smtClean="0">
                        <a:latin typeface="PBButFirstCoffee" panose="02000603000000000000" pitchFamily="2" charset="0"/>
                        <a:ea typeface="PBButFirstCoffee" panose="02000603000000000000" pitchFamily="2" charset="0"/>
                      </a:endParaRPr>
                    </a:p>
                    <a:p>
                      <a:pPr algn="ctr"/>
                      <a:r>
                        <a:rPr lang="en-US" sz="1000" baseline="0" dirty="0" smtClean="0">
                          <a:latin typeface="PBButFirstCoffee" panose="02000603000000000000" pitchFamily="2" charset="0"/>
                          <a:ea typeface="PBButFirstCoffee" panose="02000603000000000000" pitchFamily="2" charset="0"/>
                        </a:rPr>
                        <a:t>Plan </a:t>
                      </a:r>
                    </a:p>
                    <a:p>
                      <a:pPr algn="ctr"/>
                      <a:endParaRPr lang="en-US" sz="1000" dirty="0">
                        <a:latin typeface="PBBlondeRoastBold" panose="02000803000000000000" pitchFamily="2" charset="0"/>
                        <a:ea typeface="PBBlondeRoastBold" panose="02000803000000000000" pitchFamily="2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047" y="4468899"/>
            <a:ext cx="706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BBlondeRoastBold" panose="02000803000000000000" pitchFamily="2" charset="0"/>
                <a:ea typeface="PBBlondeRoastBold" panose="02000803000000000000" pitchFamily="2" charset="0"/>
              </a:rPr>
              <a:t>week 1 (dates) </a:t>
            </a: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  <a:p>
            <a:endParaRPr lang="en-US" sz="1200" dirty="0" smtClean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796" y="8515104"/>
            <a:ext cx="1244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BButFirstCoffee" panose="02000603000000000000" pitchFamily="2" charset="0"/>
                <a:ea typeface="PBButFirstCoffee" panose="02000603000000000000" pitchFamily="2" charset="0"/>
              </a:rPr>
              <a:t>Weekly Notes:</a:t>
            </a:r>
            <a:endParaRPr lang="en-US" sz="1200" dirty="0">
              <a:latin typeface="PBButFirstCoffee" panose="02000603000000000000" pitchFamily="2" charset="0"/>
              <a:ea typeface="PBButFirstCoffe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1514</TotalTime>
  <Words>1410</Words>
  <Application>Microsoft Office PowerPoint</Application>
  <PresentationFormat>Custom</PresentationFormat>
  <Paragraphs>732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Times New Roman</vt:lpstr>
      <vt:lpstr>Arial</vt:lpstr>
      <vt:lpstr>PBSoyLatte</vt:lpstr>
      <vt:lpstr>PBPumpkinSpice</vt:lpstr>
      <vt:lpstr>PBCoffeeBreak</vt:lpstr>
      <vt:lpstr>PBButFirstCoffee</vt:lpstr>
      <vt:lpstr>PBVanillaLatte</vt:lpstr>
      <vt:lpstr>PBLemonPoundCake</vt:lpstr>
      <vt:lpstr>PBBananaNutMuffin</vt:lpstr>
      <vt:lpstr>Wingdings</vt:lpstr>
      <vt:lpstr>PBBeanThereDunnThat</vt:lpstr>
      <vt:lpstr>PBBlondeRoastBold</vt:lpstr>
      <vt:lpstr>PBColdBrewCoffee</vt:lpstr>
      <vt:lpstr>Calibri Light</vt:lpstr>
      <vt:lpstr>PBCreamandSugar</vt:lpstr>
      <vt:lpstr>Calibri</vt:lpstr>
      <vt:lpstr>PBCoffeeRings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Bellevue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Boston, Ashley</dc:creator>
  <cp:lastModifiedBy>Rados, Ashley L</cp:lastModifiedBy>
  <cp:revision>56</cp:revision>
  <cp:lastPrinted>2018-05-11T17:50:20Z</cp:lastPrinted>
  <dcterms:created xsi:type="dcterms:W3CDTF">2018-04-21T18:21:29Z</dcterms:created>
  <dcterms:modified xsi:type="dcterms:W3CDTF">2018-05-14T00:58:35Z</dcterms:modified>
</cp:coreProperties>
</file>