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4" r:id="rId2"/>
    <p:sldId id="275" r:id="rId3"/>
    <p:sldId id="256" r:id="rId4"/>
    <p:sldId id="262" r:id="rId5"/>
    <p:sldId id="259" r:id="rId6"/>
    <p:sldId id="260" r:id="rId7"/>
    <p:sldId id="263" r:id="rId8"/>
    <p:sldId id="264" r:id="rId9"/>
    <p:sldId id="265" r:id="rId10"/>
    <p:sldId id="266" r:id="rId11"/>
    <p:sldId id="268" r:id="rId12"/>
    <p:sldId id="270" r:id="rId13"/>
    <p:sldId id="272" r:id="rId14"/>
    <p:sldId id="273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57" r:id="rId35"/>
  </p:sldIdLst>
  <p:sldSz cx="6858000" cy="9144000" type="letter"/>
  <p:notesSz cx="7010400" cy="9296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PBBlackTeaLemonade" panose="02000A03000000000000" pitchFamily="2" charset="0"/>
      <p:bold r:id="rId40"/>
    </p:embeddedFont>
    <p:embeddedFont>
      <p:font typeface="PBButFirstCoffee" panose="02000603000000000000" pitchFamily="2" charset="0"/>
      <p:regular r:id="rId41"/>
    </p:embeddedFont>
    <p:embeddedFont>
      <p:font typeface="PBCoffeeMug" panose="02000603000000000000" pitchFamily="2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Lato Light" panose="020F0502020204030203" pitchFamily="34" charset="0"/>
      <p:regular r:id="rId45"/>
    </p:embeddedFont>
    <p:embeddedFont>
      <p:font typeface="PBCoffeeMakesMeSmile" panose="02000603000000000000" pitchFamily="2" charset="0"/>
      <p:regular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4C4"/>
    <a:srgbClr val="64D2C8"/>
    <a:srgbClr val="B3B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2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3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4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0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6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8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6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7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EE059-9F86-4ABA-865D-FFF8193ECAA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0FA9-A923-4C44-B304-6F76BE835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3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DA7CC8-5628-4AB5-9BBC-EA3F5DF4A0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0"/>
          <a:stretch/>
        </p:blipFill>
        <p:spPr>
          <a:xfrm>
            <a:off x="0" y="71438"/>
            <a:ext cx="6858000" cy="90011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EB12709-5CD1-4EC3-9FF7-73FF3168F6F1}"/>
              </a:ext>
            </a:extLst>
          </p:cNvPr>
          <p:cNvSpPr/>
          <p:nvPr/>
        </p:nvSpPr>
        <p:spPr>
          <a:xfrm>
            <a:off x="903588" y="2058173"/>
            <a:ext cx="5050824" cy="502765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8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629AD-A065-4E36-8F6F-FB603C6EABA7}"/>
              </a:ext>
            </a:extLst>
          </p:cNvPr>
          <p:cNvSpPr txBox="1"/>
          <p:nvPr/>
        </p:nvSpPr>
        <p:spPr>
          <a:xfrm>
            <a:off x="1268499" y="3343717"/>
            <a:ext cx="4321003" cy="2949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88" dirty="0">
                <a:latin typeface="PBCoffeeMug" panose="02000603000000000000" pitchFamily="2" charset="0"/>
                <a:ea typeface="PBCoffeeMug" panose="02000603000000000000" pitchFamily="2" charset="0"/>
              </a:rPr>
              <a:t>Academic data binder </a:t>
            </a:r>
          </a:p>
        </p:txBody>
      </p:sp>
    </p:spTree>
    <p:extLst>
      <p:ext uri="{BB962C8B-B14F-4D97-AF65-F5344CB8AC3E}">
        <p14:creationId xmlns:p14="http://schemas.microsoft.com/office/powerpoint/2010/main" val="1007275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F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158956"/>
              </p:ext>
            </p:extLst>
          </p:nvPr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09008" y="152983"/>
            <a:ext cx="663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March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699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64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211133"/>
              </p:ext>
            </p:extLst>
          </p:nvPr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22068" y="152983"/>
            <a:ext cx="663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April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692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B3B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/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22068" y="152983"/>
            <a:ext cx="663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May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02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F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014101"/>
              </p:ext>
            </p:extLst>
          </p:nvPr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22066" y="152983"/>
            <a:ext cx="663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June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28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64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473999"/>
              </p:ext>
            </p:extLst>
          </p:nvPr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22068" y="152983"/>
            <a:ext cx="664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July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85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6EFAC9-FFD1-4023-BA84-032EA6825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615794"/>
              </p:ext>
            </p:extLst>
          </p:nvPr>
        </p:nvGraphicFramePr>
        <p:xfrm>
          <a:off x="421716" y="377769"/>
          <a:ext cx="6399708" cy="876623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33309">
                  <a:extLst>
                    <a:ext uri="{9D8B030D-6E8A-4147-A177-3AD203B41FA5}">
                      <a16:colId xmlns:a16="http://schemas.microsoft.com/office/drawing/2014/main" val="281243828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3121456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121506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0958720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917241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49630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7505418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9869406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6320840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50716069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97676307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68921352"/>
                    </a:ext>
                  </a:extLst>
                </a:gridCol>
              </a:tblGrid>
              <a:tr h="90354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9326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9/5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22339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9/19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4208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66968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0812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9648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330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1219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91388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362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7692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1620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7866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94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985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391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265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85002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1179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37978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1799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1659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115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216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DBA0F8-75C5-425C-9E02-A0DAD97CE39E}"/>
              </a:ext>
            </a:extLst>
          </p:cNvPr>
          <p:cNvSpPr txBox="1"/>
          <p:nvPr/>
        </p:nvSpPr>
        <p:spPr>
          <a:xfrm>
            <a:off x="2523744" y="54864"/>
            <a:ext cx="179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comprehension</a:t>
            </a:r>
          </a:p>
        </p:txBody>
      </p:sp>
    </p:spTree>
    <p:extLst>
      <p:ext uri="{BB962C8B-B14F-4D97-AF65-F5344CB8AC3E}">
        <p14:creationId xmlns:p14="http://schemas.microsoft.com/office/powerpoint/2010/main" val="332266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6EFAC9-FFD1-4023-BA84-032EA6825F22}"/>
              </a:ext>
            </a:extLst>
          </p:cNvPr>
          <p:cNvGraphicFramePr>
            <a:graphicFrameLocks noGrp="1"/>
          </p:cNvGraphicFramePr>
          <p:nvPr/>
        </p:nvGraphicFramePr>
        <p:xfrm>
          <a:off x="421716" y="377769"/>
          <a:ext cx="6399708" cy="876623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33309">
                  <a:extLst>
                    <a:ext uri="{9D8B030D-6E8A-4147-A177-3AD203B41FA5}">
                      <a16:colId xmlns:a16="http://schemas.microsoft.com/office/drawing/2014/main" val="281243828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3121456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121506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0958720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917241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49630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7505418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9869406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6320840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50716069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97676307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68921352"/>
                    </a:ext>
                  </a:extLst>
                </a:gridCol>
              </a:tblGrid>
              <a:tr h="90354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9326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9/5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22339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9/19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4208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66968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0812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9648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330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1219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91388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362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7692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1620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7866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94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985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391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265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85002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1179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37978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1799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1659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115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216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DBA0F8-75C5-425C-9E02-A0DAD97CE39E}"/>
              </a:ext>
            </a:extLst>
          </p:cNvPr>
          <p:cNvSpPr txBox="1"/>
          <p:nvPr/>
        </p:nvSpPr>
        <p:spPr>
          <a:xfrm>
            <a:off x="2523744" y="54864"/>
            <a:ext cx="179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fluency</a:t>
            </a:r>
          </a:p>
        </p:txBody>
      </p:sp>
    </p:spTree>
    <p:extLst>
      <p:ext uri="{BB962C8B-B14F-4D97-AF65-F5344CB8AC3E}">
        <p14:creationId xmlns:p14="http://schemas.microsoft.com/office/powerpoint/2010/main" val="1598079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6EFAC9-FFD1-4023-BA84-032EA6825F22}"/>
              </a:ext>
            </a:extLst>
          </p:cNvPr>
          <p:cNvGraphicFramePr>
            <a:graphicFrameLocks noGrp="1"/>
          </p:cNvGraphicFramePr>
          <p:nvPr/>
        </p:nvGraphicFramePr>
        <p:xfrm>
          <a:off x="421716" y="377769"/>
          <a:ext cx="6399708" cy="876623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33309">
                  <a:extLst>
                    <a:ext uri="{9D8B030D-6E8A-4147-A177-3AD203B41FA5}">
                      <a16:colId xmlns:a16="http://schemas.microsoft.com/office/drawing/2014/main" val="281243828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3121456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121506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0958720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917241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49630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7505418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9869406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6320840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50716069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97676307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68921352"/>
                    </a:ext>
                  </a:extLst>
                </a:gridCol>
              </a:tblGrid>
              <a:tr h="90354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9326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9/5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22339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9/19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4208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66968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0812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9648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330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1219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91388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362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7692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1620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7866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94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985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391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265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85002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1179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37978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1799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1659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115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216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DBA0F8-75C5-425C-9E02-A0DAD97CE39E}"/>
              </a:ext>
            </a:extLst>
          </p:cNvPr>
          <p:cNvSpPr txBox="1"/>
          <p:nvPr/>
        </p:nvSpPr>
        <p:spPr>
          <a:xfrm>
            <a:off x="2523744" y="54864"/>
            <a:ext cx="179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basic</a:t>
            </a:r>
          </a:p>
        </p:txBody>
      </p:sp>
    </p:spTree>
    <p:extLst>
      <p:ext uri="{BB962C8B-B14F-4D97-AF65-F5344CB8AC3E}">
        <p14:creationId xmlns:p14="http://schemas.microsoft.com/office/powerpoint/2010/main" val="68003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6EFAC9-FFD1-4023-BA84-032EA6825F22}"/>
              </a:ext>
            </a:extLst>
          </p:cNvPr>
          <p:cNvGraphicFramePr>
            <a:graphicFrameLocks noGrp="1"/>
          </p:cNvGraphicFramePr>
          <p:nvPr/>
        </p:nvGraphicFramePr>
        <p:xfrm>
          <a:off x="421716" y="377769"/>
          <a:ext cx="6399708" cy="876623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33309">
                  <a:extLst>
                    <a:ext uri="{9D8B030D-6E8A-4147-A177-3AD203B41FA5}">
                      <a16:colId xmlns:a16="http://schemas.microsoft.com/office/drawing/2014/main" val="281243828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3121456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121506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0958720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917241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49630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7505418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9869406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6320840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50716069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97676307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68921352"/>
                    </a:ext>
                  </a:extLst>
                </a:gridCol>
              </a:tblGrid>
              <a:tr h="90354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9326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9/5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22339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9/19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4208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66968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0812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9648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330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1219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91388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362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7692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1620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7866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94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985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391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265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85002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1179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37978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1799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1659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115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216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DBA0F8-75C5-425C-9E02-A0DAD97CE39E}"/>
              </a:ext>
            </a:extLst>
          </p:cNvPr>
          <p:cNvSpPr txBox="1"/>
          <p:nvPr/>
        </p:nvSpPr>
        <p:spPr>
          <a:xfrm>
            <a:off x="2523744" y="54864"/>
            <a:ext cx="179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decoding</a:t>
            </a:r>
          </a:p>
        </p:txBody>
      </p:sp>
    </p:spTree>
    <p:extLst>
      <p:ext uri="{BB962C8B-B14F-4D97-AF65-F5344CB8AC3E}">
        <p14:creationId xmlns:p14="http://schemas.microsoft.com/office/powerpoint/2010/main" val="3446055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6EFAC9-FFD1-4023-BA84-032EA6825F22}"/>
              </a:ext>
            </a:extLst>
          </p:cNvPr>
          <p:cNvGraphicFramePr>
            <a:graphicFrameLocks noGrp="1"/>
          </p:cNvGraphicFramePr>
          <p:nvPr/>
        </p:nvGraphicFramePr>
        <p:xfrm>
          <a:off x="421716" y="377769"/>
          <a:ext cx="6399708" cy="876623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33309">
                  <a:extLst>
                    <a:ext uri="{9D8B030D-6E8A-4147-A177-3AD203B41FA5}">
                      <a16:colId xmlns:a16="http://schemas.microsoft.com/office/drawing/2014/main" val="281243828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3121456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121506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0958720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917241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49630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7505418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9869406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6320840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50716069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97676307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68921352"/>
                    </a:ext>
                  </a:extLst>
                </a:gridCol>
              </a:tblGrid>
              <a:tr h="90354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9326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9/5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22339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9/19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4208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66968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0812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9648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330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1219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91388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362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7692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1620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7866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94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985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391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265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85002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1179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37978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1799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1659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115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216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DBA0F8-75C5-425C-9E02-A0DAD97CE39E}"/>
              </a:ext>
            </a:extLst>
          </p:cNvPr>
          <p:cNvSpPr txBox="1"/>
          <p:nvPr/>
        </p:nvSpPr>
        <p:spPr>
          <a:xfrm>
            <a:off x="2523744" y="54864"/>
            <a:ext cx="179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Written expression</a:t>
            </a:r>
          </a:p>
        </p:txBody>
      </p:sp>
    </p:spTree>
    <p:extLst>
      <p:ext uri="{BB962C8B-B14F-4D97-AF65-F5344CB8AC3E}">
        <p14:creationId xmlns:p14="http://schemas.microsoft.com/office/powerpoint/2010/main" val="917760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DA7CC8-5628-4AB5-9BBC-EA3F5DF4A0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r="66669"/>
          <a:stretch/>
        </p:blipFill>
        <p:spPr>
          <a:xfrm>
            <a:off x="384701" y="71438"/>
            <a:ext cx="1767595" cy="90011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5F1702-2F33-4425-AEA7-713174A77EE5}"/>
              </a:ext>
            </a:extLst>
          </p:cNvPr>
          <p:cNvSpPr/>
          <p:nvPr/>
        </p:nvSpPr>
        <p:spPr>
          <a:xfrm>
            <a:off x="899403" y="71438"/>
            <a:ext cx="817655" cy="9001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8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B629AD-A065-4E36-8F6F-FB603C6EABA7}"/>
              </a:ext>
            </a:extLst>
          </p:cNvPr>
          <p:cNvSpPr txBox="1"/>
          <p:nvPr/>
        </p:nvSpPr>
        <p:spPr>
          <a:xfrm rot="5400000">
            <a:off x="-3344948" y="4179583"/>
            <a:ext cx="9001125" cy="784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PBCoffeeMug" panose="02000603000000000000" pitchFamily="2" charset="0"/>
                <a:ea typeface="PBCoffeeMug" panose="02000603000000000000" pitchFamily="2" charset="0"/>
              </a:rPr>
              <a:t>Academic data binder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C99BBC-DCBE-40B2-A7CE-59AD330284DD}"/>
              </a:ext>
            </a:extLst>
          </p:cNvPr>
          <p:cNvSpPr/>
          <p:nvPr/>
        </p:nvSpPr>
        <p:spPr>
          <a:xfrm>
            <a:off x="2530794" y="71435"/>
            <a:ext cx="1643745" cy="1670180"/>
          </a:xfrm>
          <a:prstGeom prst="ellipse">
            <a:avLst/>
          </a:prstGeom>
          <a:solidFill>
            <a:srgbClr val="F6B4C4"/>
          </a:solidFill>
          <a:ln>
            <a:solidFill>
              <a:srgbClr val="F6B4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5537F7-0F58-4A6A-A425-0EED41AFBB24}"/>
              </a:ext>
            </a:extLst>
          </p:cNvPr>
          <p:cNvSpPr/>
          <p:nvPr/>
        </p:nvSpPr>
        <p:spPr>
          <a:xfrm>
            <a:off x="4553037" y="71435"/>
            <a:ext cx="1643745" cy="1670180"/>
          </a:xfrm>
          <a:prstGeom prst="ellipse">
            <a:avLst/>
          </a:prstGeom>
          <a:solidFill>
            <a:srgbClr val="B3BF35"/>
          </a:solidFill>
          <a:ln>
            <a:solidFill>
              <a:srgbClr val="B3B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05C9D6-5A86-4D7E-B97C-ACE57DC6AD77}"/>
              </a:ext>
            </a:extLst>
          </p:cNvPr>
          <p:cNvSpPr/>
          <p:nvPr/>
        </p:nvSpPr>
        <p:spPr>
          <a:xfrm>
            <a:off x="2530794" y="1828700"/>
            <a:ext cx="1643745" cy="1670180"/>
          </a:xfrm>
          <a:prstGeom prst="ellipse">
            <a:avLst/>
          </a:prstGeom>
          <a:solidFill>
            <a:srgbClr val="B3BF35"/>
          </a:solidFill>
          <a:ln>
            <a:solidFill>
              <a:srgbClr val="B3B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200360-1640-43E0-924E-618C77ED617A}"/>
              </a:ext>
            </a:extLst>
          </p:cNvPr>
          <p:cNvSpPr/>
          <p:nvPr/>
        </p:nvSpPr>
        <p:spPr>
          <a:xfrm>
            <a:off x="4553037" y="1828700"/>
            <a:ext cx="1643745" cy="1670180"/>
          </a:xfrm>
          <a:prstGeom prst="ellipse">
            <a:avLst/>
          </a:prstGeom>
          <a:solidFill>
            <a:srgbClr val="64D2C8"/>
          </a:solidFill>
          <a:ln>
            <a:solidFill>
              <a:srgbClr val="64D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1AFCAD-A0A6-4F41-BB75-9C039C3B8A9B}"/>
              </a:ext>
            </a:extLst>
          </p:cNvPr>
          <p:cNvSpPr/>
          <p:nvPr/>
        </p:nvSpPr>
        <p:spPr>
          <a:xfrm>
            <a:off x="2530794" y="3585965"/>
            <a:ext cx="1643745" cy="1670180"/>
          </a:xfrm>
          <a:prstGeom prst="ellipse">
            <a:avLst/>
          </a:prstGeom>
          <a:solidFill>
            <a:srgbClr val="64D2C8"/>
          </a:solidFill>
          <a:ln>
            <a:solidFill>
              <a:srgbClr val="64D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8AE2D7-5AFD-4E7A-BADF-E5C5AF8B7DDD}"/>
              </a:ext>
            </a:extLst>
          </p:cNvPr>
          <p:cNvSpPr/>
          <p:nvPr/>
        </p:nvSpPr>
        <p:spPr>
          <a:xfrm>
            <a:off x="4553037" y="3585965"/>
            <a:ext cx="1643745" cy="1670180"/>
          </a:xfrm>
          <a:prstGeom prst="ellipse">
            <a:avLst/>
          </a:prstGeom>
          <a:solidFill>
            <a:srgbClr val="F6B4C4"/>
          </a:solidFill>
          <a:ln>
            <a:solidFill>
              <a:srgbClr val="F6B4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64257C-4B7F-4A35-8AB8-7378F5617E3D}"/>
              </a:ext>
            </a:extLst>
          </p:cNvPr>
          <p:cNvSpPr/>
          <p:nvPr/>
        </p:nvSpPr>
        <p:spPr>
          <a:xfrm>
            <a:off x="2530794" y="5343230"/>
            <a:ext cx="1643745" cy="1670180"/>
          </a:xfrm>
          <a:prstGeom prst="ellipse">
            <a:avLst/>
          </a:prstGeom>
          <a:solidFill>
            <a:srgbClr val="F6B4C4"/>
          </a:solidFill>
          <a:ln>
            <a:solidFill>
              <a:srgbClr val="F6B4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3334C0-3A0B-4EC8-8F3B-A07375550F53}"/>
              </a:ext>
            </a:extLst>
          </p:cNvPr>
          <p:cNvSpPr/>
          <p:nvPr/>
        </p:nvSpPr>
        <p:spPr>
          <a:xfrm>
            <a:off x="4553037" y="5343230"/>
            <a:ext cx="1643745" cy="1670180"/>
          </a:xfrm>
          <a:prstGeom prst="ellipse">
            <a:avLst/>
          </a:prstGeom>
          <a:solidFill>
            <a:srgbClr val="B3BF35"/>
          </a:solidFill>
          <a:ln>
            <a:solidFill>
              <a:srgbClr val="B3B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830198-E9A9-438D-AC0E-8866DFBDC32B}"/>
              </a:ext>
            </a:extLst>
          </p:cNvPr>
          <p:cNvSpPr txBox="1"/>
          <p:nvPr/>
        </p:nvSpPr>
        <p:spPr>
          <a:xfrm rot="16200000">
            <a:off x="2241304" y="644915"/>
            <a:ext cx="144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</a:t>
            </a:r>
            <a:b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</a:br>
            <a: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 comprehension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D43E13-7D82-4750-B02D-7722D1B384D4}"/>
              </a:ext>
            </a:extLst>
          </p:cNvPr>
          <p:cNvSpPr txBox="1"/>
          <p:nvPr/>
        </p:nvSpPr>
        <p:spPr>
          <a:xfrm rot="16200000">
            <a:off x="2309728" y="2509902"/>
            <a:ext cx="144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fluency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7ACA81-4F1E-4486-B852-CB9D3980B74F}"/>
              </a:ext>
            </a:extLst>
          </p:cNvPr>
          <p:cNvSpPr txBox="1"/>
          <p:nvPr/>
        </p:nvSpPr>
        <p:spPr>
          <a:xfrm rot="16200000">
            <a:off x="2365225" y="4267166"/>
            <a:ext cx="144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basic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673D63-F2E7-4BF2-AD7E-1C6199645B85}"/>
              </a:ext>
            </a:extLst>
          </p:cNvPr>
          <p:cNvSpPr txBox="1"/>
          <p:nvPr/>
        </p:nvSpPr>
        <p:spPr>
          <a:xfrm rot="16200000">
            <a:off x="2373454" y="6024431"/>
            <a:ext cx="144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decoding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8A7031-320C-405A-A268-B12E378A070B}"/>
              </a:ext>
            </a:extLst>
          </p:cNvPr>
          <p:cNvSpPr txBox="1"/>
          <p:nvPr/>
        </p:nvSpPr>
        <p:spPr>
          <a:xfrm rot="16200000">
            <a:off x="4450912" y="644915"/>
            <a:ext cx="107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Written expression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3F2A8D-7019-4DC2-969F-DA474AE1958C}"/>
              </a:ext>
            </a:extLst>
          </p:cNvPr>
          <p:cNvSpPr txBox="1"/>
          <p:nvPr/>
        </p:nvSpPr>
        <p:spPr>
          <a:xfrm rot="16200000">
            <a:off x="4463550" y="2411511"/>
            <a:ext cx="108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Math calculation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271E4B-BDF0-47A9-A4B6-6729D9018F02}"/>
              </a:ext>
            </a:extLst>
          </p:cNvPr>
          <p:cNvSpPr txBox="1"/>
          <p:nvPr/>
        </p:nvSpPr>
        <p:spPr>
          <a:xfrm rot="16200000">
            <a:off x="4388571" y="4159445"/>
            <a:ext cx="144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Math problem solving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14FD8-25F9-4B8E-AB09-CB971DEA3CD7}"/>
              </a:ext>
            </a:extLst>
          </p:cNvPr>
          <p:cNvSpPr txBox="1"/>
          <p:nvPr/>
        </p:nvSpPr>
        <p:spPr>
          <a:xfrm rot="16200000">
            <a:off x="4388571" y="6024431"/>
            <a:ext cx="144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cognitive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697272-9452-4E83-BCEC-98993F48BACE}"/>
              </a:ext>
            </a:extLst>
          </p:cNvPr>
          <p:cNvSpPr/>
          <p:nvPr/>
        </p:nvSpPr>
        <p:spPr>
          <a:xfrm>
            <a:off x="4553037" y="7123771"/>
            <a:ext cx="1643745" cy="1670180"/>
          </a:xfrm>
          <a:prstGeom prst="ellipse">
            <a:avLst/>
          </a:prstGeom>
          <a:solidFill>
            <a:srgbClr val="64D2C8"/>
          </a:solidFill>
          <a:ln>
            <a:solidFill>
              <a:srgbClr val="64D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72421C-20EF-4797-9114-701C9AC75BBC}"/>
              </a:ext>
            </a:extLst>
          </p:cNvPr>
          <p:cNvSpPr txBox="1"/>
          <p:nvPr/>
        </p:nvSpPr>
        <p:spPr>
          <a:xfrm rot="16200000">
            <a:off x="4388571" y="7804972"/>
            <a:ext cx="144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Growing profile</a:t>
            </a:r>
          </a:p>
        </p:txBody>
      </p:sp>
    </p:spTree>
    <p:extLst>
      <p:ext uri="{BB962C8B-B14F-4D97-AF65-F5344CB8AC3E}">
        <p14:creationId xmlns:p14="http://schemas.microsoft.com/office/powerpoint/2010/main" val="3289530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6EFAC9-FFD1-4023-BA84-032EA6825F22}"/>
              </a:ext>
            </a:extLst>
          </p:cNvPr>
          <p:cNvGraphicFramePr>
            <a:graphicFrameLocks noGrp="1"/>
          </p:cNvGraphicFramePr>
          <p:nvPr/>
        </p:nvGraphicFramePr>
        <p:xfrm>
          <a:off x="421716" y="377769"/>
          <a:ext cx="6399708" cy="876623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33309">
                  <a:extLst>
                    <a:ext uri="{9D8B030D-6E8A-4147-A177-3AD203B41FA5}">
                      <a16:colId xmlns:a16="http://schemas.microsoft.com/office/drawing/2014/main" val="281243828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3121456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121506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0958720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917241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49630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7505418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9869406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6320840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50716069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97676307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68921352"/>
                    </a:ext>
                  </a:extLst>
                </a:gridCol>
              </a:tblGrid>
              <a:tr h="90354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9326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9/5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22339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9/19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4208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66968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0812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9648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330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1219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91388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362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7692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1620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7866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94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985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391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265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85002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1179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37978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1799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1659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115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216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DBA0F8-75C5-425C-9E02-A0DAD97CE39E}"/>
              </a:ext>
            </a:extLst>
          </p:cNvPr>
          <p:cNvSpPr txBox="1"/>
          <p:nvPr/>
        </p:nvSpPr>
        <p:spPr>
          <a:xfrm>
            <a:off x="2523744" y="54864"/>
            <a:ext cx="179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Math calculation</a:t>
            </a:r>
          </a:p>
        </p:txBody>
      </p:sp>
    </p:spTree>
    <p:extLst>
      <p:ext uri="{BB962C8B-B14F-4D97-AF65-F5344CB8AC3E}">
        <p14:creationId xmlns:p14="http://schemas.microsoft.com/office/powerpoint/2010/main" val="906003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6EFAC9-FFD1-4023-BA84-032EA6825F22}"/>
              </a:ext>
            </a:extLst>
          </p:cNvPr>
          <p:cNvGraphicFramePr>
            <a:graphicFrameLocks noGrp="1"/>
          </p:cNvGraphicFramePr>
          <p:nvPr/>
        </p:nvGraphicFramePr>
        <p:xfrm>
          <a:off x="421716" y="377769"/>
          <a:ext cx="6399708" cy="876623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33309">
                  <a:extLst>
                    <a:ext uri="{9D8B030D-6E8A-4147-A177-3AD203B41FA5}">
                      <a16:colId xmlns:a16="http://schemas.microsoft.com/office/drawing/2014/main" val="281243828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3121456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121506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0958720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917241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49630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7505418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9869406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6320840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50716069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97676307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68921352"/>
                    </a:ext>
                  </a:extLst>
                </a:gridCol>
              </a:tblGrid>
              <a:tr h="90354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9326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9/5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22339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9/19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4208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66968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0812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9648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330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1219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91388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362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7692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1620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7866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94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985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391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265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85002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1179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37978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1799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1659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115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216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DBA0F8-75C5-425C-9E02-A0DAD97CE39E}"/>
              </a:ext>
            </a:extLst>
          </p:cNvPr>
          <p:cNvSpPr txBox="1"/>
          <p:nvPr/>
        </p:nvSpPr>
        <p:spPr>
          <a:xfrm>
            <a:off x="2523744" y="54864"/>
            <a:ext cx="179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Math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2470993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6EFAC9-FFD1-4023-BA84-032EA6825F22}"/>
              </a:ext>
            </a:extLst>
          </p:cNvPr>
          <p:cNvGraphicFramePr>
            <a:graphicFrameLocks noGrp="1"/>
          </p:cNvGraphicFramePr>
          <p:nvPr/>
        </p:nvGraphicFramePr>
        <p:xfrm>
          <a:off x="421716" y="377769"/>
          <a:ext cx="6399708" cy="876623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33309">
                  <a:extLst>
                    <a:ext uri="{9D8B030D-6E8A-4147-A177-3AD203B41FA5}">
                      <a16:colId xmlns:a16="http://schemas.microsoft.com/office/drawing/2014/main" val="281243828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3121456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121506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09587207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9172412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76496309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7505418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19869406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4163208408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507160697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2976763073"/>
                    </a:ext>
                  </a:extLst>
                </a:gridCol>
                <a:gridCol w="533309">
                  <a:extLst>
                    <a:ext uri="{9D8B030D-6E8A-4147-A177-3AD203B41FA5}">
                      <a16:colId xmlns:a16="http://schemas.microsoft.com/office/drawing/2014/main" val="368921352"/>
                    </a:ext>
                  </a:extLst>
                </a:gridCol>
              </a:tblGrid>
              <a:tr h="90354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  <a:p>
                      <a:pPr algn="ctr"/>
                      <a:endParaRPr lang="en-US" sz="14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student name</a:t>
                      </a:r>
                    </a:p>
                  </a:txBody>
                  <a:tcPr vert="vert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89326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9/5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22339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9/19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4208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66968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10/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40812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9648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0330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1219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91388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362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1/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87692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1620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2/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7866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69437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3/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79851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391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4/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26500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185002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5/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11791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379784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rPr>
                        <a:t>6/</a:t>
                      </a: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517993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516595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1159"/>
                  </a:ext>
                </a:extLst>
              </a:tr>
              <a:tr h="3418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vert="vert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endParaRPr>
                    </a:p>
                  </a:txBody>
                  <a:tcPr vert="vert" anchor="ctr">
                    <a:solidFill>
                      <a:srgbClr val="F6B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216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DBA0F8-75C5-425C-9E02-A0DAD97CE39E}"/>
              </a:ext>
            </a:extLst>
          </p:cNvPr>
          <p:cNvSpPr txBox="1"/>
          <p:nvPr/>
        </p:nvSpPr>
        <p:spPr>
          <a:xfrm>
            <a:off x="2523744" y="54864"/>
            <a:ext cx="1792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cognitive</a:t>
            </a:r>
          </a:p>
        </p:txBody>
      </p:sp>
    </p:spTree>
    <p:extLst>
      <p:ext uri="{BB962C8B-B14F-4D97-AF65-F5344CB8AC3E}">
        <p14:creationId xmlns:p14="http://schemas.microsoft.com/office/powerpoint/2010/main" val="3583478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891503"/>
              </p:ext>
            </p:extLst>
          </p:nvPr>
        </p:nvGraphicFramePr>
        <p:xfrm>
          <a:off x="0" y="1853616"/>
          <a:ext cx="6858002" cy="72189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8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6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639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date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score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+/-</a:t>
                      </a:r>
                      <a:r>
                        <a:rPr lang="en-US" sz="19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growth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instructional focus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or change</a:t>
                      </a:r>
                      <a:endParaRPr lang="en-US" sz="17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113567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student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PBBlackTeaLemonade" panose="02000A03000000000000" pitchFamily="2" charset="0"/>
                <a:ea typeface="PBBlackTeaLemonade" panose="02000A03000000000000" pitchFamily="2" charset="0"/>
              </a:rPr>
              <a:t>iep</a:t>
            </a:r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 goal: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measure: 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plan: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7070" y="190511"/>
            <a:ext cx="2729664" cy="400110"/>
          </a:xfrm>
          <a:prstGeom prst="rect">
            <a:avLst/>
          </a:prstGeom>
          <a:solidFill>
            <a:srgbClr val="F6B4C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comprehension</a:t>
            </a:r>
          </a:p>
        </p:txBody>
      </p:sp>
    </p:spTree>
    <p:extLst>
      <p:ext uri="{BB962C8B-B14F-4D97-AF65-F5344CB8AC3E}">
        <p14:creationId xmlns:p14="http://schemas.microsoft.com/office/powerpoint/2010/main" val="3382162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1853616"/>
          <a:ext cx="6858002" cy="72189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8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6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639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date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score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+/-</a:t>
                      </a:r>
                      <a:r>
                        <a:rPr lang="en-US" sz="19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growth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instructional focus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or change</a:t>
                      </a:r>
                      <a:endParaRPr lang="en-US" sz="17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113567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student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PBBlackTeaLemonade" panose="02000A03000000000000" pitchFamily="2" charset="0"/>
                <a:ea typeface="PBBlackTeaLemonade" panose="02000A03000000000000" pitchFamily="2" charset="0"/>
              </a:rPr>
              <a:t>iep</a:t>
            </a:r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 goal: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measure: 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plan: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7070" y="190511"/>
            <a:ext cx="2729664" cy="400110"/>
          </a:xfrm>
          <a:prstGeom prst="rect">
            <a:avLst/>
          </a:prstGeom>
          <a:solidFill>
            <a:srgbClr val="B3BF3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fluency</a:t>
            </a:r>
          </a:p>
        </p:txBody>
      </p:sp>
    </p:spTree>
    <p:extLst>
      <p:ext uri="{BB962C8B-B14F-4D97-AF65-F5344CB8AC3E}">
        <p14:creationId xmlns:p14="http://schemas.microsoft.com/office/powerpoint/2010/main" val="876663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1853616"/>
          <a:ext cx="6858002" cy="72189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8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6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639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date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score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+/-</a:t>
                      </a:r>
                      <a:r>
                        <a:rPr lang="en-US" sz="19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growth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instructional focus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or change</a:t>
                      </a:r>
                      <a:endParaRPr lang="en-US" sz="17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113567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student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PBBlackTeaLemonade" panose="02000A03000000000000" pitchFamily="2" charset="0"/>
                <a:ea typeface="PBBlackTeaLemonade" panose="02000A03000000000000" pitchFamily="2" charset="0"/>
              </a:rPr>
              <a:t>iep</a:t>
            </a:r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 goal: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measure: 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plan: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7070" y="190511"/>
            <a:ext cx="2729664" cy="400110"/>
          </a:xfrm>
          <a:prstGeom prst="rect">
            <a:avLst/>
          </a:prstGeom>
          <a:solidFill>
            <a:srgbClr val="64D2C8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basic</a:t>
            </a:r>
          </a:p>
        </p:txBody>
      </p:sp>
    </p:spTree>
    <p:extLst>
      <p:ext uri="{BB962C8B-B14F-4D97-AF65-F5344CB8AC3E}">
        <p14:creationId xmlns:p14="http://schemas.microsoft.com/office/powerpoint/2010/main" val="21232632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1853616"/>
          <a:ext cx="6858002" cy="72189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8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6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639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date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score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+/-</a:t>
                      </a:r>
                      <a:r>
                        <a:rPr lang="en-US" sz="19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growth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instructional focus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or change</a:t>
                      </a:r>
                      <a:endParaRPr lang="en-US" sz="17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113567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student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PBBlackTeaLemonade" panose="02000A03000000000000" pitchFamily="2" charset="0"/>
                <a:ea typeface="PBBlackTeaLemonade" panose="02000A03000000000000" pitchFamily="2" charset="0"/>
              </a:rPr>
              <a:t>iep</a:t>
            </a:r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 goal: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measure: 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plan: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7070" y="190511"/>
            <a:ext cx="2729664" cy="400110"/>
          </a:xfrm>
          <a:prstGeom prst="rect">
            <a:avLst/>
          </a:prstGeom>
          <a:solidFill>
            <a:srgbClr val="F6B4C4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Reading decoding</a:t>
            </a:r>
          </a:p>
        </p:txBody>
      </p:sp>
    </p:spTree>
    <p:extLst>
      <p:ext uri="{BB962C8B-B14F-4D97-AF65-F5344CB8AC3E}">
        <p14:creationId xmlns:p14="http://schemas.microsoft.com/office/powerpoint/2010/main" val="54955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1853616"/>
          <a:ext cx="6858002" cy="72189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8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6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639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date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score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+/-</a:t>
                      </a:r>
                      <a:r>
                        <a:rPr lang="en-US" sz="19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growth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instructional focus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or change</a:t>
                      </a:r>
                      <a:endParaRPr lang="en-US" sz="17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113567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student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PBBlackTeaLemonade" panose="02000A03000000000000" pitchFamily="2" charset="0"/>
                <a:ea typeface="PBBlackTeaLemonade" panose="02000A03000000000000" pitchFamily="2" charset="0"/>
              </a:rPr>
              <a:t>iep</a:t>
            </a:r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 goal: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measure: 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plan: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7070" y="190511"/>
            <a:ext cx="2729664" cy="400110"/>
          </a:xfrm>
          <a:prstGeom prst="rect">
            <a:avLst/>
          </a:prstGeom>
          <a:solidFill>
            <a:srgbClr val="B3BF3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Written expression</a:t>
            </a:r>
          </a:p>
        </p:txBody>
      </p:sp>
    </p:spTree>
    <p:extLst>
      <p:ext uri="{BB962C8B-B14F-4D97-AF65-F5344CB8AC3E}">
        <p14:creationId xmlns:p14="http://schemas.microsoft.com/office/powerpoint/2010/main" val="1752626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1853616"/>
          <a:ext cx="6858002" cy="72189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8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6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639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date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score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+/-</a:t>
                      </a:r>
                      <a:r>
                        <a:rPr lang="en-US" sz="19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growth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instructional focus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or change</a:t>
                      </a:r>
                      <a:endParaRPr lang="en-US" sz="17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113567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student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PBBlackTeaLemonade" panose="02000A03000000000000" pitchFamily="2" charset="0"/>
                <a:ea typeface="PBBlackTeaLemonade" panose="02000A03000000000000" pitchFamily="2" charset="0"/>
              </a:rPr>
              <a:t>iep</a:t>
            </a:r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 goal: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measure: 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plan: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7070" y="190511"/>
            <a:ext cx="2729664" cy="400110"/>
          </a:xfrm>
          <a:prstGeom prst="rect">
            <a:avLst/>
          </a:prstGeom>
          <a:solidFill>
            <a:srgbClr val="64D2C8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Math calculation</a:t>
            </a:r>
          </a:p>
        </p:txBody>
      </p:sp>
    </p:spTree>
    <p:extLst>
      <p:ext uri="{BB962C8B-B14F-4D97-AF65-F5344CB8AC3E}">
        <p14:creationId xmlns:p14="http://schemas.microsoft.com/office/powerpoint/2010/main" val="1743684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1853616"/>
          <a:ext cx="6858002" cy="72189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8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6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639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date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score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+/-</a:t>
                      </a:r>
                      <a:r>
                        <a:rPr lang="en-US" sz="19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growth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instructional focus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or change</a:t>
                      </a:r>
                      <a:endParaRPr lang="en-US" sz="17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113567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student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PBBlackTeaLemonade" panose="02000A03000000000000" pitchFamily="2" charset="0"/>
                <a:ea typeface="PBBlackTeaLemonade" panose="02000A03000000000000" pitchFamily="2" charset="0"/>
              </a:rPr>
              <a:t>iep</a:t>
            </a:r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 goal: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measure: 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plan: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7070" y="190511"/>
            <a:ext cx="2729664" cy="400110"/>
          </a:xfrm>
          <a:prstGeom prst="rect">
            <a:avLst/>
          </a:prstGeom>
          <a:solidFill>
            <a:srgbClr val="F6B4C4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Math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96490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B3B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885570"/>
              </p:ext>
            </p:extLst>
          </p:nvPr>
        </p:nvGraphicFramePr>
        <p:xfrm>
          <a:off x="215539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1402624" y="76492"/>
            <a:ext cx="4261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August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68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0" y="1853616"/>
          <a:ext cx="6858002" cy="72189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284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61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639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date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score</a:t>
                      </a: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+/-</a:t>
                      </a:r>
                      <a:r>
                        <a:rPr lang="en-US" sz="19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growth</a:t>
                      </a:r>
                      <a:endParaRPr lang="en-US" sz="19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instructional focus</a:t>
                      </a:r>
                      <a:r>
                        <a:rPr lang="en-US" sz="1700" b="0" baseline="0" dirty="0">
                          <a:solidFill>
                            <a:schemeClr val="bg1"/>
                          </a:solidFill>
                          <a:latin typeface="PBCoffeeMakesMeSmile" panose="02000603000000000000" pitchFamily="2" charset="0"/>
                          <a:ea typeface="PBCoffeeMakesMeSmile" panose="02000603000000000000" pitchFamily="2" charset="0"/>
                        </a:rPr>
                        <a:t> or change</a:t>
                      </a:r>
                      <a:endParaRPr lang="en-US" sz="1700" b="0" dirty="0">
                        <a:solidFill>
                          <a:schemeClr val="bg1"/>
                        </a:solidFill>
                        <a:latin typeface="PBCoffeeMakesMeSmile" panose="02000603000000000000" pitchFamily="2" charset="0"/>
                        <a:ea typeface="PBCoffeeMakesMeSmile" panose="02000603000000000000" pitchFamily="2" charset="0"/>
                      </a:endParaRPr>
                    </a:p>
                  </a:txBody>
                  <a:tcPr marL="85725" marR="85725" marT="42863" marB="42863" anchor="ctr">
                    <a:solidFill>
                      <a:srgbClr val="64D2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5725" marR="85725" marT="42863" marB="42863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5725" marR="85725" marT="42863" marB="4286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113567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student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PBBlackTeaLemonade" panose="02000A03000000000000" pitchFamily="2" charset="0"/>
                <a:ea typeface="PBBlackTeaLemonade" panose="02000A03000000000000" pitchFamily="2" charset="0"/>
              </a:rPr>
              <a:t>iep</a:t>
            </a:r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 goal: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measure: 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progress monitoring plan: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07070" y="190511"/>
            <a:ext cx="2729664" cy="400110"/>
          </a:xfrm>
          <a:prstGeom prst="rect">
            <a:avLst/>
          </a:prstGeom>
          <a:solidFill>
            <a:srgbClr val="B3BF3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cognitive</a:t>
            </a:r>
          </a:p>
        </p:txBody>
      </p:sp>
    </p:spTree>
    <p:extLst>
      <p:ext uri="{BB962C8B-B14F-4D97-AF65-F5344CB8AC3E}">
        <p14:creationId xmlns:p14="http://schemas.microsoft.com/office/powerpoint/2010/main" val="1045080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89162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student name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Grade level:						classroom teacher:</a:t>
            </a: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Parent/guardian contact:				Phone:			e-mail: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07070" y="113567"/>
            <a:ext cx="2729664" cy="400110"/>
          </a:xfrm>
          <a:prstGeom prst="rect">
            <a:avLst/>
          </a:prstGeom>
          <a:solidFill>
            <a:srgbClr val="F6B4C4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Growing profile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24AB6-2758-4F18-9022-F62B0935F02B}"/>
              </a:ext>
            </a:extLst>
          </p:cNvPr>
          <p:cNvCxnSpPr/>
          <p:nvPr/>
        </p:nvCxnSpPr>
        <p:spPr>
          <a:xfrm>
            <a:off x="0" y="1250302"/>
            <a:ext cx="6858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D4FB6D7-F6A9-4380-AA99-23C0B6E951FD}"/>
              </a:ext>
            </a:extLst>
          </p:cNvPr>
          <p:cNvGrpSpPr/>
          <p:nvPr/>
        </p:nvGrpSpPr>
        <p:grpSpPr>
          <a:xfrm>
            <a:off x="72887" y="1381463"/>
            <a:ext cx="6712226" cy="7625416"/>
            <a:chOff x="117265" y="1381463"/>
            <a:chExt cx="6712226" cy="76254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9115C4-5D48-4E56-AEF1-02CF7A297A64}"/>
                </a:ext>
              </a:extLst>
            </p:cNvPr>
            <p:cNvSpPr/>
            <p:nvPr/>
          </p:nvSpPr>
          <p:spPr>
            <a:xfrm>
              <a:off x="117265" y="1381463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3A4FFE-6BD3-474B-AAA8-FA5440CDED75}"/>
                </a:ext>
              </a:extLst>
            </p:cNvPr>
            <p:cNvSpPr/>
            <p:nvPr/>
          </p:nvSpPr>
          <p:spPr>
            <a:xfrm>
              <a:off x="3546265" y="1381463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7F417B-C630-4F12-A30A-411A77F99F6B}"/>
                </a:ext>
              </a:extLst>
            </p:cNvPr>
            <p:cNvSpPr/>
            <p:nvPr/>
          </p:nvSpPr>
          <p:spPr>
            <a:xfrm>
              <a:off x="117265" y="5259751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07C713-5FBD-4950-B8FA-AAA3705851C5}"/>
                </a:ext>
              </a:extLst>
            </p:cNvPr>
            <p:cNvSpPr/>
            <p:nvPr/>
          </p:nvSpPr>
          <p:spPr>
            <a:xfrm>
              <a:off x="3546265" y="5259751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85F51C2-E745-4FB6-BCAA-92673B87C198}"/>
              </a:ext>
            </a:extLst>
          </p:cNvPr>
          <p:cNvSpPr txBox="1"/>
          <p:nvPr/>
        </p:nvSpPr>
        <p:spPr>
          <a:xfrm>
            <a:off x="72887" y="1381463"/>
            <a:ext cx="166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Celebrations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53431-4DA5-4B52-BB94-06699DEF6C9E}"/>
              </a:ext>
            </a:extLst>
          </p:cNvPr>
          <p:cNvSpPr txBox="1"/>
          <p:nvPr/>
        </p:nvSpPr>
        <p:spPr>
          <a:xfrm>
            <a:off x="3501887" y="1381463"/>
            <a:ext cx="166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Effective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DF33E-1BE3-4928-BC79-596F1666B7FC}"/>
              </a:ext>
            </a:extLst>
          </p:cNvPr>
          <p:cNvSpPr txBox="1"/>
          <p:nvPr/>
        </p:nvSpPr>
        <p:spPr>
          <a:xfrm>
            <a:off x="72886" y="5259751"/>
            <a:ext cx="2457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Accommodations that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1CBDD-AC18-4922-B8E8-F8C5259AFDC2}"/>
              </a:ext>
            </a:extLst>
          </p:cNvPr>
          <p:cNvSpPr txBox="1"/>
          <p:nvPr/>
        </p:nvSpPr>
        <p:spPr>
          <a:xfrm>
            <a:off x="3501887" y="5259751"/>
            <a:ext cx="166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Areas of growth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74F49-69E1-416F-B1FF-6AD3328F8BDF}"/>
              </a:ext>
            </a:extLst>
          </p:cNvPr>
          <p:cNvSpPr txBox="1"/>
          <p:nvPr/>
        </p:nvSpPr>
        <p:spPr>
          <a:xfrm>
            <a:off x="3501887" y="1589567"/>
            <a:ext cx="328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PBButFirstCoffee" panose="02000603000000000000" pitchFamily="2" charset="0"/>
                <a:ea typeface="PBButFirstCoffee" panose="02000603000000000000" pitchFamily="2" charset="0"/>
              </a:rPr>
              <a:t>Goal area			Strategy </a:t>
            </a:r>
          </a:p>
        </p:txBody>
      </p:sp>
    </p:spTree>
    <p:extLst>
      <p:ext uri="{BB962C8B-B14F-4D97-AF65-F5344CB8AC3E}">
        <p14:creationId xmlns:p14="http://schemas.microsoft.com/office/powerpoint/2010/main" val="1970003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89162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C.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Grade level:						classroom teacher:</a:t>
            </a: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Parent/guardian contact:				Phone:			e-mail: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55449" y="111529"/>
            <a:ext cx="2729664" cy="400110"/>
          </a:xfrm>
          <a:prstGeom prst="rect">
            <a:avLst/>
          </a:prstGeom>
          <a:solidFill>
            <a:srgbClr val="F6B4C4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Growing profile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24AB6-2758-4F18-9022-F62B0935F02B}"/>
              </a:ext>
            </a:extLst>
          </p:cNvPr>
          <p:cNvCxnSpPr/>
          <p:nvPr/>
        </p:nvCxnSpPr>
        <p:spPr>
          <a:xfrm>
            <a:off x="0" y="1250302"/>
            <a:ext cx="6858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D4FB6D7-F6A9-4380-AA99-23C0B6E951FD}"/>
              </a:ext>
            </a:extLst>
          </p:cNvPr>
          <p:cNvGrpSpPr/>
          <p:nvPr/>
        </p:nvGrpSpPr>
        <p:grpSpPr>
          <a:xfrm>
            <a:off x="72887" y="1381463"/>
            <a:ext cx="6712226" cy="7625416"/>
            <a:chOff x="117265" y="1381463"/>
            <a:chExt cx="6712226" cy="76254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9115C4-5D48-4E56-AEF1-02CF7A297A64}"/>
                </a:ext>
              </a:extLst>
            </p:cNvPr>
            <p:cNvSpPr/>
            <p:nvPr/>
          </p:nvSpPr>
          <p:spPr>
            <a:xfrm>
              <a:off x="117265" y="1381463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3A4FFE-6BD3-474B-AAA8-FA5440CDED75}"/>
                </a:ext>
              </a:extLst>
            </p:cNvPr>
            <p:cNvSpPr/>
            <p:nvPr/>
          </p:nvSpPr>
          <p:spPr>
            <a:xfrm>
              <a:off x="3546265" y="1381463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7F417B-C630-4F12-A30A-411A77F99F6B}"/>
                </a:ext>
              </a:extLst>
            </p:cNvPr>
            <p:cNvSpPr/>
            <p:nvPr/>
          </p:nvSpPr>
          <p:spPr>
            <a:xfrm>
              <a:off x="117265" y="5259751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07C713-5FBD-4950-B8FA-AAA3705851C5}"/>
                </a:ext>
              </a:extLst>
            </p:cNvPr>
            <p:cNvSpPr/>
            <p:nvPr/>
          </p:nvSpPr>
          <p:spPr>
            <a:xfrm>
              <a:off x="3546265" y="5259751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85F51C2-E745-4FB6-BCAA-92673B87C198}"/>
              </a:ext>
            </a:extLst>
          </p:cNvPr>
          <p:cNvSpPr txBox="1"/>
          <p:nvPr/>
        </p:nvSpPr>
        <p:spPr>
          <a:xfrm>
            <a:off x="72887" y="1381463"/>
            <a:ext cx="166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Celebrations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53431-4DA5-4B52-BB94-06699DEF6C9E}"/>
              </a:ext>
            </a:extLst>
          </p:cNvPr>
          <p:cNvSpPr txBox="1"/>
          <p:nvPr/>
        </p:nvSpPr>
        <p:spPr>
          <a:xfrm>
            <a:off x="3501887" y="1381463"/>
            <a:ext cx="166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Effective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DF33E-1BE3-4928-BC79-596F1666B7FC}"/>
              </a:ext>
            </a:extLst>
          </p:cNvPr>
          <p:cNvSpPr txBox="1"/>
          <p:nvPr/>
        </p:nvSpPr>
        <p:spPr>
          <a:xfrm>
            <a:off x="72886" y="5259751"/>
            <a:ext cx="2457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Accommodations that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1CBDD-AC18-4922-B8E8-F8C5259AFDC2}"/>
              </a:ext>
            </a:extLst>
          </p:cNvPr>
          <p:cNvSpPr txBox="1"/>
          <p:nvPr/>
        </p:nvSpPr>
        <p:spPr>
          <a:xfrm>
            <a:off x="3501887" y="5259751"/>
            <a:ext cx="166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Areas of growth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74F49-69E1-416F-B1FF-6AD3328F8BDF}"/>
              </a:ext>
            </a:extLst>
          </p:cNvPr>
          <p:cNvSpPr txBox="1"/>
          <p:nvPr/>
        </p:nvSpPr>
        <p:spPr>
          <a:xfrm>
            <a:off x="3501887" y="1589567"/>
            <a:ext cx="328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PBButFirstCoffee" panose="02000603000000000000" pitchFamily="2" charset="0"/>
                <a:ea typeface="PBButFirstCoffee" panose="02000603000000000000" pitchFamily="2" charset="0"/>
              </a:rPr>
              <a:t>Goal area			Strategy </a:t>
            </a:r>
          </a:p>
        </p:txBody>
      </p:sp>
    </p:spTree>
    <p:extLst>
      <p:ext uri="{BB962C8B-B14F-4D97-AF65-F5344CB8AC3E}">
        <p14:creationId xmlns:p14="http://schemas.microsoft.com/office/powerpoint/2010/main" val="4193006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89162"/>
            <a:ext cx="243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a. p. 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42799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Grade level:						classroom teacher:</a:t>
            </a:r>
          </a:p>
          <a:p>
            <a:r>
              <a:rPr lang="en-US" sz="14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Parent/guardian contact:				Phone:			e-mail:</a:t>
            </a:r>
          </a:p>
          <a:p>
            <a:endParaRPr lang="en-US" sz="14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55449" y="111529"/>
            <a:ext cx="2729664" cy="400110"/>
          </a:xfrm>
          <a:prstGeom prst="rect">
            <a:avLst/>
          </a:prstGeom>
          <a:solidFill>
            <a:srgbClr val="F6B4C4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BCoffeeMakesMeSmile" panose="02000603000000000000" pitchFamily="2" charset="0"/>
                <a:ea typeface="PBCoffeeMakesMeSmile" panose="02000603000000000000" pitchFamily="2" charset="0"/>
              </a:rPr>
              <a:t>Growing profile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324AB6-2758-4F18-9022-F62B0935F02B}"/>
              </a:ext>
            </a:extLst>
          </p:cNvPr>
          <p:cNvCxnSpPr/>
          <p:nvPr/>
        </p:nvCxnSpPr>
        <p:spPr>
          <a:xfrm>
            <a:off x="0" y="1250302"/>
            <a:ext cx="6858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D4FB6D7-F6A9-4380-AA99-23C0B6E951FD}"/>
              </a:ext>
            </a:extLst>
          </p:cNvPr>
          <p:cNvGrpSpPr/>
          <p:nvPr/>
        </p:nvGrpSpPr>
        <p:grpSpPr>
          <a:xfrm>
            <a:off x="72887" y="1381463"/>
            <a:ext cx="6712226" cy="7625416"/>
            <a:chOff x="117265" y="1381463"/>
            <a:chExt cx="6712226" cy="76254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9115C4-5D48-4E56-AEF1-02CF7A297A64}"/>
                </a:ext>
              </a:extLst>
            </p:cNvPr>
            <p:cNvSpPr/>
            <p:nvPr/>
          </p:nvSpPr>
          <p:spPr>
            <a:xfrm>
              <a:off x="117265" y="1381463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3A4FFE-6BD3-474B-AAA8-FA5440CDED75}"/>
                </a:ext>
              </a:extLst>
            </p:cNvPr>
            <p:cNvSpPr/>
            <p:nvPr/>
          </p:nvSpPr>
          <p:spPr>
            <a:xfrm>
              <a:off x="3546265" y="1381463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7F417B-C630-4F12-A30A-411A77F99F6B}"/>
                </a:ext>
              </a:extLst>
            </p:cNvPr>
            <p:cNvSpPr/>
            <p:nvPr/>
          </p:nvSpPr>
          <p:spPr>
            <a:xfrm>
              <a:off x="117265" y="5259751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07C713-5FBD-4950-B8FA-AAA3705851C5}"/>
                </a:ext>
              </a:extLst>
            </p:cNvPr>
            <p:cNvSpPr/>
            <p:nvPr/>
          </p:nvSpPr>
          <p:spPr>
            <a:xfrm>
              <a:off x="3546265" y="5259751"/>
              <a:ext cx="3283226" cy="374712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85F51C2-E745-4FB6-BCAA-92673B87C198}"/>
              </a:ext>
            </a:extLst>
          </p:cNvPr>
          <p:cNvSpPr txBox="1"/>
          <p:nvPr/>
        </p:nvSpPr>
        <p:spPr>
          <a:xfrm>
            <a:off x="72887" y="1381463"/>
            <a:ext cx="166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Celebrations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53431-4DA5-4B52-BB94-06699DEF6C9E}"/>
              </a:ext>
            </a:extLst>
          </p:cNvPr>
          <p:cNvSpPr txBox="1"/>
          <p:nvPr/>
        </p:nvSpPr>
        <p:spPr>
          <a:xfrm>
            <a:off x="3501887" y="1381463"/>
            <a:ext cx="166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Effective strategies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2DF33E-1BE3-4928-BC79-596F1666B7FC}"/>
              </a:ext>
            </a:extLst>
          </p:cNvPr>
          <p:cNvSpPr txBox="1"/>
          <p:nvPr/>
        </p:nvSpPr>
        <p:spPr>
          <a:xfrm>
            <a:off x="72886" y="5259751"/>
            <a:ext cx="2457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Accommodations that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1CBDD-AC18-4922-B8E8-F8C5259AFDC2}"/>
              </a:ext>
            </a:extLst>
          </p:cNvPr>
          <p:cNvSpPr txBox="1"/>
          <p:nvPr/>
        </p:nvSpPr>
        <p:spPr>
          <a:xfrm>
            <a:off x="3501887" y="5259751"/>
            <a:ext cx="1667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Areas of growth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74F49-69E1-416F-B1FF-6AD3328F8BDF}"/>
              </a:ext>
            </a:extLst>
          </p:cNvPr>
          <p:cNvSpPr txBox="1"/>
          <p:nvPr/>
        </p:nvSpPr>
        <p:spPr>
          <a:xfrm>
            <a:off x="3501887" y="1589567"/>
            <a:ext cx="328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PBButFirstCoffee" panose="02000603000000000000" pitchFamily="2" charset="0"/>
                <a:ea typeface="PBButFirstCoffee" panose="02000603000000000000" pitchFamily="2" charset="0"/>
              </a:rPr>
              <a:t>Goal area			Strategy </a:t>
            </a:r>
          </a:p>
        </p:txBody>
      </p:sp>
    </p:spTree>
    <p:extLst>
      <p:ext uri="{BB962C8B-B14F-4D97-AF65-F5344CB8AC3E}">
        <p14:creationId xmlns:p14="http://schemas.microsoft.com/office/powerpoint/2010/main" val="4198040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0F256-6DAE-4C89-B40F-584AA7C6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596ED-F256-4305-95DC-4D5599A18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393C1-9078-4EEA-80A1-5028CEA3C7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0"/>
          <a:stretch/>
        </p:blipFill>
        <p:spPr>
          <a:xfrm>
            <a:off x="0" y="0"/>
            <a:ext cx="73152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8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F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481552"/>
              </p:ext>
            </p:extLst>
          </p:nvPr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09008" y="152983"/>
            <a:ext cx="6648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September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80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64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964422"/>
              </p:ext>
            </p:extLst>
          </p:nvPr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22068" y="152983"/>
            <a:ext cx="663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October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165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B3B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065180"/>
              </p:ext>
            </p:extLst>
          </p:nvPr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22068" y="152983"/>
            <a:ext cx="663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november2018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74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F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2031"/>
              </p:ext>
            </p:extLst>
          </p:nvPr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22068" y="152983"/>
            <a:ext cx="6648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December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3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64D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422341"/>
              </p:ext>
            </p:extLst>
          </p:nvPr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22068" y="152983"/>
            <a:ext cx="664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January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58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116D66-5E95-4A79-B5FC-370DF5C09CF2}"/>
              </a:ext>
            </a:extLst>
          </p:cNvPr>
          <p:cNvSpPr/>
          <p:nvPr/>
        </p:nvSpPr>
        <p:spPr>
          <a:xfrm>
            <a:off x="209008" y="0"/>
            <a:ext cx="6648992" cy="1353312"/>
          </a:xfrm>
          <a:prstGeom prst="rect">
            <a:avLst/>
          </a:prstGeom>
          <a:solidFill>
            <a:srgbClr val="B3B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A36B73-F77B-4FF9-A256-5141D6E76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906093"/>
              </p:ext>
            </p:extLst>
          </p:nvPr>
        </p:nvGraphicFramePr>
        <p:xfrm>
          <a:off x="222068" y="1353312"/>
          <a:ext cx="6635930" cy="765937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27186">
                  <a:extLst>
                    <a:ext uri="{9D8B030D-6E8A-4147-A177-3AD203B41FA5}">
                      <a16:colId xmlns:a16="http://schemas.microsoft.com/office/drawing/2014/main" val="1171292051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769624795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1922686338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362798006"/>
                    </a:ext>
                  </a:extLst>
                </a:gridCol>
                <a:gridCol w="1327186">
                  <a:extLst>
                    <a:ext uri="{9D8B030D-6E8A-4147-A177-3AD203B41FA5}">
                      <a16:colId xmlns:a16="http://schemas.microsoft.com/office/drawing/2014/main" val="223221062"/>
                    </a:ext>
                  </a:extLst>
                </a:gridCol>
              </a:tblGrid>
              <a:tr h="46329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Monday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Tuesday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Wednesday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Thursday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Friday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230244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93766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311009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641623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19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645147"/>
                  </a:ext>
                </a:extLst>
              </a:tr>
              <a:tr h="1439216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PBBlackTeaLemonade" panose="02000A03000000000000" pitchFamily="2" charset="0"/>
                          <a:ea typeface="PBBlackTeaLemonade" panose="02000A03000000000000" pitchFamily="2" charset="0"/>
                        </a:rPr>
                        <a:t>28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PBBlackTeaLemonade" panose="02000A03000000000000" pitchFamily="2" charset="0"/>
                        <a:ea typeface="PBBlackTeaLemonade" panose="02000A03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2621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C4E61-34BA-4EAB-B7D9-CC318EE8E0AB}"/>
              </a:ext>
            </a:extLst>
          </p:cNvPr>
          <p:cNvSpPr txBox="1"/>
          <p:nvPr/>
        </p:nvSpPr>
        <p:spPr>
          <a:xfrm>
            <a:off x="222068" y="152983"/>
            <a:ext cx="6635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BBlackTeaLemonade" panose="02000A03000000000000" pitchFamily="2" charset="0"/>
                <a:ea typeface="PBBlackTeaLemonade" panose="02000A03000000000000" pitchFamily="2" charset="0"/>
              </a:rPr>
              <a:t>February 2018</a:t>
            </a:r>
            <a:endParaRPr lang="en-US" sz="4800" dirty="0">
              <a:latin typeface="PBBlackTeaLemonade" panose="02000A03000000000000" pitchFamily="2" charset="0"/>
              <a:ea typeface="PBBlackTeaLemonade" panose="02000A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82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</TotalTime>
  <Words>1105</Words>
  <Application>Microsoft Office PowerPoint</Application>
  <PresentationFormat>Letter Paper (8.5x11 in)</PresentationFormat>
  <Paragraphs>715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Calibri</vt:lpstr>
      <vt:lpstr>PBBlackTeaLemonade</vt:lpstr>
      <vt:lpstr>PBButFirstCoffee</vt:lpstr>
      <vt:lpstr>PBCoffeeMug</vt:lpstr>
      <vt:lpstr>Calibri Light</vt:lpstr>
      <vt:lpstr>Lato Light</vt:lpstr>
      <vt:lpstr>PBCoffeeMakesMeSmile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Boston, Ashley</dc:creator>
  <cp:lastModifiedBy>Boston, Ashley</cp:lastModifiedBy>
  <cp:revision>20</cp:revision>
  <cp:lastPrinted>2018-07-23T17:27:57Z</cp:lastPrinted>
  <dcterms:created xsi:type="dcterms:W3CDTF">2018-07-23T15:06:32Z</dcterms:created>
  <dcterms:modified xsi:type="dcterms:W3CDTF">2018-07-30T14:40:09Z</dcterms:modified>
</cp:coreProperties>
</file>