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60" r:id="rId6"/>
    <p:sldId id="259" r:id="rId7"/>
  </p:sldIdLst>
  <p:sldSz cx="7315200" cy="9601200"/>
  <p:notesSz cx="7010400" cy="9296400"/>
  <p:embeddedFontLst>
    <p:embeddedFont>
      <p:font typeface="PBBlondeRoast" panose="02000603000000000000" pitchFamily="2" charset="0"/>
      <p:regular r:id="rId8"/>
    </p:embeddedFont>
    <p:embeddedFont>
      <p:font typeface="KG Sorry Not Sorry Chub" panose="02000506000000020004" pitchFamily="2" charset="0"/>
      <p:regular r:id="rId9"/>
    </p:embeddedFont>
    <p:embeddedFont>
      <p:font typeface="HelloBrownieBadge" panose="02000603000000000000" pitchFamily="2" charset="0"/>
      <p:regular r:id="rId10"/>
    </p:embeddedFont>
    <p:embeddedFont>
      <p:font typeface="PBTalkaLatte" panose="02000603000000000000" pitchFamily="2" charset="0"/>
      <p:regular r:id="rId11"/>
    </p:embeddedFont>
    <p:embeddedFont>
      <p:font typeface="PBPeppermintMocha" panose="020B0604020202020204" charset="0"/>
      <p:regular r:id="rId12"/>
    </p:embeddedFont>
    <p:embeddedFont>
      <p:font typeface="PBBananaNutMuffin" panose="02000603000000000000" pitchFamily="2" charset="0"/>
      <p:regular r:id="rId13"/>
    </p:embeddedFont>
    <p:embeddedFont>
      <p:font typeface="KG Sorry Not Sorry" panose="02000506000000020004" pitchFamily="2" charset="0"/>
      <p:regular r:id="rId14"/>
    </p:embeddedFont>
    <p:embeddedFont>
      <p:font typeface="PBArrows" panose="02000603000000000000" pitchFamily="2" charset="0"/>
      <p:regular r:id="rId15"/>
    </p:embeddedFont>
    <p:embeddedFont>
      <p:font typeface="PBBlondeRoastBold" panose="020B0604020202020204" charset="0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BMorningJava" panose="020B0604020202020204" charset="0"/>
      <p:regular r:id="rId23"/>
    </p:embeddedFont>
    <p:embeddedFont>
      <p:font typeface="Lato Light" panose="020F0502020204030203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571308"/>
            <a:ext cx="6217920" cy="334264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42853"/>
            <a:ext cx="5486400" cy="2318067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4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11175"/>
            <a:ext cx="157734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11175"/>
            <a:ext cx="464058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1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393635"/>
            <a:ext cx="6309360" cy="399383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425250"/>
            <a:ext cx="6309360" cy="2100262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7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3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11177"/>
            <a:ext cx="630936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353628"/>
            <a:ext cx="3094672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507105"/>
            <a:ext cx="309467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353628"/>
            <a:ext cx="3109913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507105"/>
            <a:ext cx="310991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3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82397"/>
            <a:ext cx="3703320" cy="68230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82397"/>
            <a:ext cx="3703320" cy="68230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555875"/>
            <a:ext cx="630936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60E1-FAEF-425C-A98D-67B523E53EA7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B6086-B90A-48F3-AFAC-9DC4AA15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315200" cy="98697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367795"/>
            <a:ext cx="7315200" cy="123340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033726"/>
            <a:ext cx="731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latin typeface="PBMorningJava" panose="020B0604020202020204" charset="0"/>
                <a:ea typeface="PBMorningJava" panose="020B0604020202020204" charset="0"/>
              </a:rPr>
              <a:t>Citing evidence</a:t>
            </a:r>
            <a:br>
              <a:rPr lang="en-US" sz="68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</a:b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How to properly cite evidence in any </a:t>
            </a:r>
            <a:b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written response </a:t>
            </a:r>
            <a:endParaRPr lang="en-US" sz="8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717" y="56241"/>
            <a:ext cx="6923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BMorningJava" panose="020B0604020202020204" charset="0"/>
                <a:ea typeface="PBMorningJava" panose="020B0604020202020204" charset="0"/>
              </a:rPr>
              <a:t>CCSS.ELA-LITERACY.W.5.2.B</a:t>
            </a:r>
            <a:br>
              <a:rPr lang="en-US" sz="2800" dirty="0">
                <a:solidFill>
                  <a:schemeClr val="bg1"/>
                </a:solidFill>
                <a:latin typeface="PBMorningJava" panose="020B0604020202020204" charset="0"/>
                <a:ea typeface="PBMorningJava" panose="020B0604020202020204" charset="0"/>
              </a:rPr>
            </a:br>
            <a:r>
              <a:rPr lang="en-US" sz="2800" dirty="0">
                <a:solidFill>
                  <a:schemeClr val="bg1"/>
                </a:solidFill>
                <a:latin typeface="PBMorningJava" panose="020B0604020202020204" charset="0"/>
                <a:ea typeface="PBMorningJava" panose="020B0604020202020204" charset="0"/>
              </a:rPr>
              <a:t>CCSS.ELA-LITERACY.W.6.1</a:t>
            </a:r>
            <a:br>
              <a:rPr lang="en-US" sz="2800" dirty="0">
                <a:solidFill>
                  <a:schemeClr val="bg1"/>
                </a:solidFill>
                <a:latin typeface="PBMorningJava" panose="020B0604020202020204" charset="0"/>
                <a:ea typeface="PBMorningJava" panose="020B0604020202020204" charset="0"/>
              </a:rPr>
            </a:br>
            <a:endParaRPr lang="en-US" sz="2800" dirty="0">
              <a:solidFill>
                <a:schemeClr val="bg1"/>
              </a:solidFill>
              <a:latin typeface="PBMorningJava" panose="020B0604020202020204" charset="0"/>
              <a:ea typeface="PBMorningJava" panose="020B0604020202020204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PBMorningJava" panose="020B0604020202020204" charset="0"/>
              <a:ea typeface="PBMorningJava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8" y="8476665"/>
            <a:ext cx="7200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BMorningJava" panose="020B0604020202020204" charset="0"/>
                <a:ea typeface="PBMorningJava" panose="020B0604020202020204" charset="0"/>
                <a:cs typeface="Lato Light" panose="020F0502020204030203" pitchFamily="34" charset="0"/>
              </a:rPr>
              <a:t>Includes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-Step-by-step directions on how to cite evidence with excerpts 	</a:t>
            </a:r>
            <a:b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-I do, we do, you do practice		-Convention practice </a:t>
            </a:r>
            <a:endParaRPr lang="en-US" sz="2400" dirty="0">
              <a:latin typeface="KG Sorry Not Sorry" panose="02000506000000020004" pitchFamily="2" charset="77"/>
              <a:ea typeface="PBVanillaLatte" panose="02000603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351A6-FEDC-4AAB-BAF8-5EF4D2EB6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7" y="2911163"/>
            <a:ext cx="4059889" cy="5299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DC2D8-BC39-4915-AAAC-55577504E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4275">
            <a:off x="4596591" y="3162628"/>
            <a:ext cx="2377624" cy="1806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038C59-5FC0-4F87-86D2-A34AB5914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9987">
            <a:off x="4581880" y="5881839"/>
            <a:ext cx="2474064" cy="18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8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11" y="60158"/>
            <a:ext cx="7230979" cy="948088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111" y="388801"/>
            <a:ext cx="7230979" cy="886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11" y="388801"/>
            <a:ext cx="5594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BMorningJava" panose="02000603000000000000" pitchFamily="2" charset="0"/>
                <a:ea typeface="PBMorningJava" panose="02000603000000000000" pitchFamily="2" charset="0"/>
              </a:rPr>
              <a:t>Citing 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6321" y="627543"/>
            <a:ext cx="185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in writing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1090" y="2456875"/>
            <a:ext cx="4535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PBBlondeRoast" panose="02000603000000000000" pitchFamily="2" charset="0"/>
                <a:ea typeface="PBBlondeRoast" panose="02000603000000000000" pitchFamily="2" charset="0"/>
              </a:rPr>
              <a:t>“</a:t>
            </a:r>
            <a:r>
              <a:rPr lang="en-US" sz="45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exact</a:t>
            </a:r>
            <a:r>
              <a:rPr lang="en-US" sz="50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 </a:t>
            </a:r>
            <a:r>
              <a:rPr lang="en-US" sz="2700" dirty="0">
                <a:latin typeface="KG Sorry Not Sorry Chub" panose="02000506000000020004" pitchFamily="2" charset="0"/>
                <a:ea typeface="PBPeppermintMocha" panose="02000603000000000000" pitchFamily="2" charset="0"/>
              </a:rPr>
              <a:t>Words from the text</a:t>
            </a:r>
            <a:r>
              <a:rPr lang="en-US" sz="4500" dirty="0">
                <a:latin typeface="PBBlondeRoast" panose="02000603000000000000" pitchFamily="2" charset="0"/>
                <a:ea typeface="PBBlondeRoast" panose="02000603000000000000" pitchFamily="2" charset="0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332" y="2379931"/>
            <a:ext cx="2490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G Sorry Not Sorry" panose="02000506000000020004" pitchFamily="2" charset="0"/>
                <a:ea typeface="PBTalkaLatte" panose="02000603000000000000" pitchFamily="2" charset="0"/>
              </a:rPr>
              <a:t>1. According to…</a:t>
            </a:r>
          </a:p>
          <a:p>
            <a:r>
              <a:rPr lang="en-US" sz="2000" dirty="0">
                <a:latin typeface="KG Sorry Not Sorry" panose="02000506000000020004" pitchFamily="2" charset="0"/>
                <a:ea typeface="PBTalkaLatte" panose="02000603000000000000" pitchFamily="2" charset="0"/>
              </a:rPr>
              <a:t>2. The author says…</a:t>
            </a:r>
          </a:p>
          <a:p>
            <a:r>
              <a:rPr lang="en-US" sz="2000" dirty="0">
                <a:latin typeface="KG Sorry Not Sorry" panose="02000506000000020004" pitchFamily="2" charset="0"/>
                <a:ea typeface="PBTalkaLatte" panose="02000603000000000000" pitchFamily="2" charset="0"/>
              </a:rPr>
              <a:t>3. On page ___, it says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59" y="1925053"/>
            <a:ext cx="20573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Sorry Not Sorry Chub" panose="02000506000000020004" pitchFamily="2" charset="0"/>
              </a:rPr>
              <a:t>Choose a starter!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7558" y="1925053"/>
            <a:ext cx="51374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Sorry Not Sorry Chub" panose="02000506000000020004" pitchFamily="2" charset="0"/>
              </a:rPr>
              <a:t>Cite the evidence!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4393" y="2402106"/>
            <a:ext cx="619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PBArrows" panose="02000603000000000000" pitchFamily="2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221" y="1383068"/>
            <a:ext cx="723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TalkaLatte" panose="02000603000000000000" pitchFamily="2" charset="0"/>
                <a:ea typeface="PBTalkaLatte" panose="02000603000000000000" pitchFamily="2" charset="0"/>
              </a:rPr>
              <a:t>I can properly cite evidence from a text in my writing!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111" y="3621505"/>
            <a:ext cx="7212931" cy="1323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8650" y="4688749"/>
            <a:ext cx="6057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“</a:t>
            </a:r>
            <a:r>
              <a:rPr lang="en-US" sz="60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exact</a:t>
            </a:r>
            <a:r>
              <a:rPr lang="en-US" sz="50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 </a:t>
            </a:r>
            <a:r>
              <a:rPr lang="en-US" sz="3200" dirty="0">
                <a:latin typeface="KG Sorry Not Sorry Chub" panose="02000506000000020004" pitchFamily="2" charset="0"/>
                <a:ea typeface="PBPeppermintMocha" panose="02000603000000000000" pitchFamily="2" charset="0"/>
              </a:rPr>
              <a:t>Words from the text</a:t>
            </a:r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210552" y="3836580"/>
            <a:ext cx="4656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G Sorry Not Sorry" panose="02000506000000020004" pitchFamily="2" charset="0"/>
              </a:rPr>
              <a:t>Use </a:t>
            </a:r>
            <a:r>
              <a:rPr lang="en-US" sz="2800" dirty="0">
                <a:latin typeface="PBBlondeRoast" panose="02000603000000000000" pitchFamily="2" charset="0"/>
                <a:ea typeface="PBBlondeRoast" panose="02000603000000000000" pitchFamily="2" charset="0"/>
              </a:rPr>
              <a:t>quotations</a:t>
            </a:r>
            <a:r>
              <a:rPr lang="en-US" sz="1600" dirty="0">
                <a:latin typeface="KG Sorry Not Sorry" panose="02000506000000020004" pitchFamily="2" charset="0"/>
              </a:rPr>
              <a:t> at the beginning and ending when you take the exact words from a text!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192" y="4446393"/>
            <a:ext cx="520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BArrows" panose="02000603000000000000" pitchFamily="2" charset="0"/>
              </a:rPr>
              <a:t>a</a:t>
            </a:r>
            <a:endParaRPr lang="en-US" dirty="0">
              <a:latin typeface="PBArrows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2727" y="6151591"/>
            <a:ext cx="4656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G Sorry Not Sorry" panose="02000506000000020004" pitchFamily="2" charset="0"/>
              </a:rPr>
              <a:t>When citing evidence, make sure to write down the </a:t>
            </a:r>
            <a:r>
              <a:rPr lang="en-US" sz="2800" dirty="0">
                <a:latin typeface="PBBlondeRoast" panose="02000603000000000000" pitchFamily="2" charset="0"/>
                <a:ea typeface="PBBlondeRoast" panose="02000603000000000000" pitchFamily="2" charset="0"/>
              </a:rPr>
              <a:t>exact</a:t>
            </a:r>
            <a:r>
              <a:rPr lang="en-US" sz="1600" dirty="0">
                <a:latin typeface="KG Sorry Not Sorry" panose="02000506000000020004" pitchFamily="2" charset="0"/>
              </a:rPr>
              <a:t> (same) words, in the same order, as when you read it!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65934" y="5324494"/>
            <a:ext cx="520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PBArrows" panose="02000603000000000000" pitchFamily="2" charset="0"/>
              </a:rPr>
              <a:t>t</a:t>
            </a:r>
            <a:endParaRPr lang="en-US" sz="2800" dirty="0">
              <a:latin typeface="PBArrows" panose="02000603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59" y="7464101"/>
            <a:ext cx="7212931" cy="1323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6331" y="7596449"/>
            <a:ext cx="55104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BBlondeRoastBold" panose="02000803000000000000" pitchFamily="2" charset="0"/>
                <a:ea typeface="PBBlondeRoastBold" panose="02000803000000000000" pitchFamily="2" charset="0"/>
              </a:rPr>
              <a:t>So how do I cite evidence?</a:t>
            </a:r>
            <a:endParaRPr lang="en-US" dirty="0">
              <a:latin typeface="PBTalkaLatte" panose="02000603000000000000" pitchFamily="2" charset="0"/>
              <a:ea typeface="PBTalkaLatte" panose="02000603000000000000" pitchFamily="2" charset="0"/>
            </a:endParaRPr>
          </a:p>
          <a:p>
            <a:pPr>
              <a:lnSpc>
                <a:spcPct val="125000"/>
              </a:lnSpc>
            </a:pPr>
            <a:r>
              <a:rPr lang="en-US" dirty="0">
                <a:latin typeface="PBTalkaLatte" panose="02000603000000000000" pitchFamily="2" charset="0"/>
                <a:ea typeface="PBTalkaLatte" panose="02000603000000000000" pitchFamily="2" charset="0"/>
              </a:rPr>
              <a:t>	</a:t>
            </a:r>
            <a:r>
              <a:rPr lang="en-US" dirty="0">
                <a:latin typeface="PBBlondeRoastBold" panose="02000803000000000000" pitchFamily="2" charset="0"/>
                <a:ea typeface="PBBlondeRoastBold" panose="02000803000000000000" pitchFamily="2" charset="0"/>
              </a:rPr>
              <a:t>Step 1: </a:t>
            </a:r>
            <a:r>
              <a:rPr lang="en-US" dirty="0">
                <a:latin typeface="KG Sorry Not Sorry" panose="02000506000000020004" pitchFamily="2" charset="0"/>
                <a:ea typeface="PBTalkaLatte" panose="02000603000000000000" pitchFamily="2" charset="0"/>
              </a:rPr>
              <a:t>Choose a starter </a:t>
            </a:r>
          </a:p>
          <a:p>
            <a:pPr>
              <a:lnSpc>
                <a:spcPct val="125000"/>
              </a:lnSpc>
            </a:pPr>
            <a:r>
              <a:rPr lang="en-US" dirty="0">
                <a:latin typeface="KG Sorry Not Sorry" panose="02000506000000020004" pitchFamily="2" charset="0"/>
                <a:ea typeface="PBTalkaLatte" panose="02000603000000000000" pitchFamily="2" charset="0"/>
              </a:rPr>
              <a:t>	</a:t>
            </a:r>
            <a:r>
              <a:rPr lang="en-US" dirty="0">
                <a:latin typeface="PBBlondeRoastBold" panose="02000803000000000000" pitchFamily="2" charset="0"/>
                <a:ea typeface="PBBlondeRoastBold" panose="02000803000000000000" pitchFamily="2" charset="0"/>
              </a:rPr>
              <a:t>Step 2: </a:t>
            </a:r>
            <a:r>
              <a:rPr lang="en-US" dirty="0">
                <a:latin typeface="KG Sorry Not Sorry" panose="02000506000000020004" pitchFamily="2" charset="0"/>
                <a:ea typeface="PBTalkaLatte" panose="02000603000000000000" pitchFamily="2" charset="0"/>
              </a:rPr>
              <a:t>Write </a:t>
            </a:r>
            <a:r>
              <a:rPr lang="en-US" u="sng" dirty="0">
                <a:latin typeface="KG Sorry Not Sorry" panose="02000506000000020004" pitchFamily="2" charset="0"/>
                <a:ea typeface="PBTalkaLatte" panose="02000603000000000000" pitchFamily="2" charset="0"/>
              </a:rPr>
              <a:t>quotation marks</a:t>
            </a:r>
            <a:br>
              <a:rPr lang="en-US" dirty="0">
                <a:latin typeface="KG Sorry Not Sorry" panose="02000506000000020004" pitchFamily="2" charset="0"/>
                <a:ea typeface="PBTalkaLatte" panose="02000603000000000000" pitchFamily="2" charset="0"/>
              </a:rPr>
            </a:br>
            <a:r>
              <a:rPr lang="en-US" dirty="0">
                <a:latin typeface="KG Sorry Not Sorry" panose="02000506000000020004" pitchFamily="2" charset="0"/>
                <a:ea typeface="PBTalkaLatte" panose="02000603000000000000" pitchFamily="2" charset="0"/>
              </a:rPr>
              <a:t>	</a:t>
            </a:r>
            <a:r>
              <a:rPr lang="en-US" dirty="0">
                <a:latin typeface="PBBlondeRoastBold" panose="02000803000000000000" pitchFamily="2" charset="0"/>
                <a:ea typeface="PBBlondeRoastBold" panose="02000803000000000000" pitchFamily="2" charset="0"/>
              </a:rPr>
              <a:t>step 3: </a:t>
            </a:r>
            <a:r>
              <a:rPr lang="en-US" dirty="0">
                <a:latin typeface="KG Sorry Not Sorry" panose="02000506000000020004" pitchFamily="2" charset="0"/>
                <a:ea typeface="PBTalkaLatte" panose="02000603000000000000" pitchFamily="2" charset="0"/>
              </a:rPr>
              <a:t>write </a:t>
            </a:r>
            <a:r>
              <a:rPr lang="en-US" u="sng" dirty="0">
                <a:latin typeface="KG Sorry Not Sorry" panose="02000506000000020004" pitchFamily="2" charset="0"/>
                <a:ea typeface="PBTalkaLatte" panose="02000603000000000000" pitchFamily="2" charset="0"/>
              </a:rPr>
              <a:t>exactly </a:t>
            </a:r>
            <a:r>
              <a:rPr lang="en-US" dirty="0">
                <a:latin typeface="KG Sorry Not Sorry" panose="02000506000000020004" pitchFamily="2" charset="0"/>
                <a:ea typeface="PBTalkaLatte" panose="02000603000000000000" pitchFamily="2" charset="0"/>
              </a:rPr>
              <a:t>what the text says.</a:t>
            </a:r>
          </a:p>
          <a:p>
            <a:pPr>
              <a:lnSpc>
                <a:spcPct val="125000"/>
              </a:lnSpc>
            </a:pPr>
            <a:r>
              <a:rPr lang="en-US" dirty="0">
                <a:latin typeface="KG Sorry Not Sorry" panose="02000506000000020004" pitchFamily="2" charset="0"/>
                <a:ea typeface="PBTalkaLatte" panose="02000603000000000000" pitchFamily="2" charset="0"/>
              </a:rPr>
              <a:t>	</a:t>
            </a:r>
            <a:r>
              <a:rPr lang="en-US" dirty="0">
                <a:latin typeface="PBBlondeRoastBold" panose="02000803000000000000" pitchFamily="2" charset="0"/>
                <a:ea typeface="PBBlondeRoastBold" panose="02000803000000000000" pitchFamily="2" charset="0"/>
              </a:rPr>
              <a:t>step 4: </a:t>
            </a:r>
            <a:r>
              <a:rPr lang="en-US" dirty="0">
                <a:latin typeface="KG Sorry Not Sorry" panose="02000506000000020004" pitchFamily="2" charset="0"/>
                <a:ea typeface="PBTalkaLatte" panose="02000603000000000000" pitchFamily="2" charset="0"/>
              </a:rPr>
              <a:t>end with </a:t>
            </a:r>
            <a:r>
              <a:rPr lang="en-US" i="1" dirty="0">
                <a:latin typeface="KG Sorry Not Sorry" panose="02000506000000020004" pitchFamily="2" charset="0"/>
                <a:ea typeface="PBTalkaLatte" panose="02000603000000000000" pitchFamily="2" charset="0"/>
              </a:rPr>
              <a:t>quotation marks!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9486" y="70109"/>
            <a:ext cx="4071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TalkaLatte" panose="02000603000000000000" pitchFamily="2" charset="0"/>
                <a:ea typeface="PBTalkaLatte" panose="02000603000000000000" pitchFamily="2" charset="0"/>
              </a:rPr>
              <a:t>Name			Date</a:t>
            </a:r>
          </a:p>
        </p:txBody>
      </p:sp>
    </p:spTree>
    <p:extLst>
      <p:ext uri="{BB962C8B-B14F-4D97-AF65-F5344CB8AC3E}">
        <p14:creationId xmlns:p14="http://schemas.microsoft.com/office/powerpoint/2010/main" val="167672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11" y="60158"/>
            <a:ext cx="7230979" cy="948088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111" y="388801"/>
            <a:ext cx="7230979" cy="886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11" y="388801"/>
            <a:ext cx="5594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BMorningJava" panose="02000603000000000000" pitchFamily="2" charset="0"/>
                <a:ea typeface="PBMorningJava" panose="02000603000000000000" pitchFamily="2" charset="0"/>
              </a:rPr>
              <a:t>Citing 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6321" y="627543"/>
            <a:ext cx="185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in writing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486" y="70109"/>
            <a:ext cx="4071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TalkaLatte" panose="02000603000000000000" pitchFamily="2" charset="0"/>
                <a:ea typeface="PBTalkaLatte" panose="02000603000000000000" pitchFamily="2" charset="0"/>
              </a:rPr>
              <a:t>Name			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1" y="1925856"/>
            <a:ext cx="68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Scientists discovered proof of the terrible-smelling gas by using a high-powered telescope. The telescope is at a place that is perfect for looking far into the sky. It is called the Gemini Observatory. The lookout sits on top of Hawaii's Mauna Kea volcano. </a:t>
            </a:r>
            <a:r>
              <a:rPr lang="en-US" sz="1200" b="1" dirty="0">
                <a:latin typeface="PBTalkaLatte" panose="02000603000000000000" pitchFamily="2" charset="0"/>
                <a:ea typeface="PBTalkaLatte" panose="02000603000000000000" pitchFamily="2" charset="0"/>
              </a:rPr>
              <a:t>The scientists saw the gas swirling on top of the giant planet's clouds. </a:t>
            </a:r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They confirmed the gas by seeing how sunlight bounced off the gases surrounding Uranus.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1" y="1286262"/>
            <a:ext cx="7230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G Sorry Not Sorry" panose="02000506000000020004" pitchFamily="2" charset="0"/>
              </a:rPr>
              <a:t>Excerpt from Newselas article </a:t>
            </a:r>
            <a:r>
              <a:rPr lang="en-US" sz="1400" b="1" dirty="0">
                <a:latin typeface="KG Sorry Not Sorry" panose="02000506000000020004" pitchFamily="2" charset="0"/>
              </a:rPr>
              <a:t>Gases on Uranus have one of the smelliest chemicals</a:t>
            </a:r>
            <a:endParaRPr lang="en-US" sz="1400" dirty="0">
              <a:latin typeface="KG Sorry Not Sorry" panose="02000506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194" y="2941519"/>
            <a:ext cx="605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TalkaLatte" panose="02000603000000000000" pitchFamily="2" charset="0"/>
                <a:ea typeface="PBTalkaLatte" panose="02000603000000000000" pitchFamily="2" charset="0"/>
              </a:rPr>
              <a:t>According to the Newsela article, “The scientists saw the gas swirling on top of the giant planet’s cloud.”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486" y="1589170"/>
            <a:ext cx="140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BlondeRoast" panose="02000603000000000000" pitchFamily="2" charset="0"/>
                <a:ea typeface="PBBlondeRoast" panose="02000603000000000000" pitchFamily="2" charset="0"/>
              </a:rPr>
              <a:t>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11" y="3834071"/>
            <a:ext cx="7230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Another challenge is creating a social robot that meaningfully interacts with humans inside the home. This would mean </a:t>
            </a:r>
            <a:r>
              <a:rPr lang="en-US" sz="1200" b="1" dirty="0">
                <a:solidFill>
                  <a:srgbClr val="333333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adjusting</a:t>
            </a:r>
            <a:r>
              <a:rPr lang="en-US" sz="1200" dirty="0">
                <a:solidFill>
                  <a:srgbClr val="333333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 to cultural differences and social norms from house to house. This is an "incredibly hard problem" for researchers to solve, he said. </a:t>
            </a:r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Finally, he said, companies like Amazon will have to tackle privacy questions. When a robot enters a home, it will collect data, or private information. People are much more </a:t>
            </a:r>
            <a:r>
              <a:rPr lang="en-US" sz="1200" b="1" dirty="0">
                <a:latin typeface="PBTalkaLatte" panose="02000603000000000000" pitchFamily="2" charset="0"/>
                <a:ea typeface="PBTalkaLatte" panose="02000603000000000000" pitchFamily="2" charset="0"/>
              </a:rPr>
              <a:t>protective </a:t>
            </a:r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of their homes than any other space, he said.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21" y="3531712"/>
            <a:ext cx="7230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G Sorry Not Sorry" panose="02000506000000020004" pitchFamily="2" charset="0"/>
              </a:rPr>
              <a:t>Excerpt from Newselas article </a:t>
            </a:r>
            <a:r>
              <a:rPr lang="en-US" sz="1400" b="1" dirty="0">
                <a:latin typeface="KG Sorry Not Sorry" panose="02000506000000020004" pitchFamily="2" charset="0"/>
              </a:rPr>
              <a:t>Amazon is working to create a robot that can do chores around the house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292" y="5692252"/>
            <a:ext cx="249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1. According to…</a:t>
            </a:r>
          </a:p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2. The author says…</a:t>
            </a:r>
          </a:p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3. On page ___, it says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66" y="5312979"/>
            <a:ext cx="205739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Sorry Not Sorry Chub" panose="02000506000000020004" pitchFamily="2" charset="0"/>
              </a:rPr>
              <a:t>Choose a starter!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0565" y="5507585"/>
            <a:ext cx="6057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“</a:t>
            </a:r>
            <a:r>
              <a:rPr lang="en-US" sz="36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exact</a:t>
            </a:r>
            <a:r>
              <a:rPr lang="en-US" sz="32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 </a:t>
            </a:r>
            <a:r>
              <a:rPr lang="en-US" sz="1600" dirty="0">
                <a:latin typeface="KG Sorry Not Sorry Chub" panose="02000506000000020004" pitchFamily="2" charset="0"/>
                <a:ea typeface="PBPeppermintMocha" panose="02000603000000000000" pitchFamily="2" charset="0"/>
              </a:rPr>
              <a:t>Words from the text</a:t>
            </a:r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454" y="5312978"/>
            <a:ext cx="519463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Sorry Not Sorry Chub" panose="02000506000000020004" pitchFamily="2" charset="0"/>
              </a:rPr>
              <a:t>Cite the evidence!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10751" y="5656055"/>
            <a:ext cx="61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BArrows" panose="02000603000000000000" pitchFamily="2" charset="0"/>
              </a:rPr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3853" y="4952008"/>
            <a:ext cx="1298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PBBlondeRoast" panose="02000603000000000000" pitchFamily="2" charset="0"/>
                <a:ea typeface="PBBlondeRoast" panose="02000603000000000000" pitchFamily="2" charset="0"/>
              </a:rPr>
              <a:t>You try!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6664" y="6559445"/>
            <a:ext cx="6461870" cy="26484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3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110" y="70109"/>
            <a:ext cx="7230979" cy="948088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111" y="388801"/>
            <a:ext cx="7230979" cy="8865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111" y="388801"/>
            <a:ext cx="5594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BMorningJava" panose="02000603000000000000" pitchFamily="2" charset="0"/>
                <a:ea typeface="PBMorningJava" panose="02000603000000000000" pitchFamily="2" charset="0"/>
              </a:rPr>
              <a:t>Citing evidence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6321" y="627543"/>
            <a:ext cx="185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in writing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486" y="70109"/>
            <a:ext cx="4071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TalkaLatte" panose="02000603000000000000" pitchFamily="2" charset="0"/>
                <a:ea typeface="PBTalkaLatte" panose="02000603000000000000" pitchFamily="2" charset="0"/>
              </a:rPr>
              <a:t>Name			Date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292" y="1665536"/>
            <a:ext cx="249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1. According to…</a:t>
            </a:r>
          </a:p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2. The author says…</a:t>
            </a:r>
          </a:p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3. On page ___, it says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11" y="1286263"/>
            <a:ext cx="207845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Sorry Not Sorry Chub" panose="02000506000000020004" pitchFamily="2" charset="0"/>
              </a:rPr>
              <a:t>Choose a starter!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0565" y="1480869"/>
            <a:ext cx="6057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“</a:t>
            </a:r>
            <a:r>
              <a:rPr lang="en-US" sz="36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exact</a:t>
            </a:r>
            <a:r>
              <a:rPr lang="en-US" sz="32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 </a:t>
            </a:r>
            <a:r>
              <a:rPr lang="en-US" sz="1600" dirty="0">
                <a:latin typeface="KG Sorry Not Sorry Chub" panose="02000506000000020004" pitchFamily="2" charset="0"/>
                <a:ea typeface="PBPeppermintMocha" panose="02000603000000000000" pitchFamily="2" charset="0"/>
              </a:rPr>
              <a:t>Words from the text</a:t>
            </a:r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8454" y="1286262"/>
            <a:ext cx="519463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Sorry Not Sorry Chub" panose="02000506000000020004" pitchFamily="2" charset="0"/>
              </a:rPr>
              <a:t>Cite the evidence!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0751" y="1629339"/>
            <a:ext cx="61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BArrows" panose="02000603000000000000" pitchFamily="2" charset="0"/>
              </a:rPr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19" y="6513921"/>
            <a:ext cx="7230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The slum is mostly populated by trash pickers. They live in its hundreds of shacks. A potent smell of garbage is everywhere in the district where stray animals wander along its muddy roads.</a:t>
            </a:r>
          </a:p>
          <a:p>
            <a:r>
              <a:rPr lang="en-US" sz="1200" dirty="0">
                <a:solidFill>
                  <a:srgbClr val="333333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More than 200 children are </a:t>
            </a:r>
            <a:r>
              <a:rPr lang="en-US" sz="1200" b="1" dirty="0">
                <a:solidFill>
                  <a:srgbClr val="333333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participating</a:t>
            </a:r>
            <a:r>
              <a:rPr lang="en-US" sz="1200" dirty="0">
                <a:solidFill>
                  <a:srgbClr val="333333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 in the seven-a-side tournament. It begins ahead of this year's Russia-hosted World Cup.</a:t>
            </a:r>
            <a:endParaRPr lang="en-US" sz="1200" b="0" i="0" dirty="0">
              <a:solidFill>
                <a:srgbClr val="333333"/>
              </a:solidFill>
              <a:effectLst/>
              <a:latin typeface="PBTalkaLatte" panose="02000603000000000000" pitchFamily="2" charset="0"/>
              <a:ea typeface="PBTalkaLatte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0" y="2616878"/>
            <a:ext cx="7230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G Sorry Not Sorry" panose="02000506000000020004" pitchFamily="2" charset="0"/>
              </a:rPr>
              <a:t>Excerpt from Newselas article </a:t>
            </a:r>
            <a:r>
              <a:rPr lang="en-US" sz="1400" b="1" dirty="0">
                <a:latin typeface="KG Sorry Not Sorry" panose="02000506000000020004" pitchFamily="2" charset="0"/>
              </a:rPr>
              <a:t>Amazon is working to create a robot that can do chores around the house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76086" y="3915288"/>
            <a:ext cx="5005137" cy="194962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2110" y="6175367"/>
            <a:ext cx="723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G Sorry Not Sorry" panose="02000506000000020004" pitchFamily="2" charset="0"/>
              </a:rPr>
              <a:t>Excerpt from Newselas article </a:t>
            </a:r>
            <a:r>
              <a:rPr lang="en-US" sz="1400" b="1" dirty="0">
                <a:latin typeface="KG Sorry Not Sorry" panose="02000506000000020004" charset="0"/>
              </a:rPr>
              <a:t>Street side: Indonesia slum kids eye youth "World Cup”</a:t>
            </a:r>
            <a:endParaRPr lang="en-US" sz="1400" dirty="0">
              <a:latin typeface="KG Sorry Not Sorry" panose="02000506000000020004" charset="0"/>
            </a:endParaRPr>
          </a:p>
          <a:p>
            <a:endParaRPr lang="en-US" sz="1400" b="1" dirty="0">
              <a:latin typeface="KG Sorry Not Sorry" panose="02000506000000020004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93704" y="7421862"/>
            <a:ext cx="5005137" cy="194962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301" y="2965374"/>
            <a:ext cx="7230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It's the journey of a lifetime for the </a:t>
            </a:r>
            <a:r>
              <a:rPr lang="en-US" sz="1200" b="1" dirty="0">
                <a:latin typeface="PBTalkaLatte" panose="02000603000000000000" pitchFamily="2" charset="0"/>
                <a:ea typeface="PBTalkaLatte" panose="02000603000000000000" pitchFamily="2" charset="0"/>
              </a:rPr>
              <a:t>aspiring</a:t>
            </a:r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 striker and eight other Indonesian kids set to compete against teams of other disadvantaged children from two dozen </a:t>
            </a:r>
            <a:r>
              <a:rPr lang="en-US" sz="1200" dirty="0" err="1">
                <a:latin typeface="PBTalkaLatte" panose="02000603000000000000" pitchFamily="2" charset="0"/>
                <a:ea typeface="PBTalkaLatte" panose="02000603000000000000" pitchFamily="2" charset="0"/>
              </a:rPr>
              <a:t>nations.This</a:t>
            </a:r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 the third year the event has taken place. It is in Moscow. </a:t>
            </a:r>
            <a:r>
              <a:rPr lang="en-US" sz="1200" dirty="0" err="1">
                <a:latin typeface="PBTalkaLatte" panose="02000603000000000000" pitchFamily="2" charset="0"/>
                <a:ea typeface="PBTalkaLatte" panose="02000603000000000000" pitchFamily="2" charset="0"/>
              </a:rPr>
              <a:t>Somad</a:t>
            </a:r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 lives in a town called Bekasi in the outskirts of Indonesia's capital city of Jakarta. In Jakarta, </a:t>
            </a:r>
            <a:r>
              <a:rPr lang="en-US" sz="1200" dirty="0" err="1">
                <a:latin typeface="PBTalkaLatte" panose="02000603000000000000" pitchFamily="2" charset="0"/>
                <a:ea typeface="PBTalkaLatte" panose="02000603000000000000" pitchFamily="2" charset="0"/>
              </a:rPr>
              <a:t>Somad's</a:t>
            </a:r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 father sorts through foul trash heaps to find and sell usable goods.</a:t>
            </a:r>
          </a:p>
        </p:txBody>
      </p:sp>
    </p:spTree>
    <p:extLst>
      <p:ext uri="{BB962C8B-B14F-4D97-AF65-F5344CB8AC3E}">
        <p14:creationId xmlns:p14="http://schemas.microsoft.com/office/powerpoint/2010/main" val="237111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577C37-EA9F-46AA-A0A0-CEDF9062B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17494"/>
              </p:ext>
            </p:extLst>
          </p:nvPr>
        </p:nvGraphicFramePr>
        <p:xfrm>
          <a:off x="0" y="716691"/>
          <a:ext cx="7315200" cy="83408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30537421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332230107"/>
                    </a:ext>
                  </a:extLst>
                </a:gridCol>
              </a:tblGrid>
              <a:tr h="278027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KG Sorry Not Sorry" panose="020005060000000200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latin typeface="KG Sorry Not Sorry" panose="020005060000000200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397161"/>
                  </a:ext>
                </a:extLst>
              </a:tr>
              <a:tr h="278027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KG Sorry Not Sorry" panose="020005060000000200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KG Sorry Not Sorry" panose="020005060000000200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639718"/>
                  </a:ext>
                </a:extLst>
              </a:tr>
              <a:tr h="2780270">
                <a:tc>
                  <a:txBody>
                    <a:bodyPr/>
                    <a:lstStyle/>
                    <a:p>
                      <a:pPr algn="ctr"/>
                      <a:endParaRPr lang="en-US" b="0">
                        <a:latin typeface="KG Sorry Not Sorry" panose="020005060000000200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KG Sorry Not Sorry" panose="020005060000000200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832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3A345F-D850-479F-A233-E959CDB80F59}"/>
              </a:ext>
            </a:extLst>
          </p:cNvPr>
          <p:cNvSpPr txBox="1"/>
          <p:nvPr/>
        </p:nvSpPr>
        <p:spPr>
          <a:xfrm>
            <a:off x="0" y="129069"/>
            <a:ext cx="73151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PBTalkaLatte" panose="02000603000000000000" pitchFamily="2" charset="0"/>
                <a:ea typeface="PBTalkaLatte" panose="02000603000000000000" pitchFamily="2" charset="0"/>
              </a:rPr>
              <a:t>Practice </a:t>
            </a:r>
          </a:p>
          <a:p>
            <a:pPr algn="ctr"/>
            <a:r>
              <a:rPr lang="en-US" sz="1400" dirty="0">
                <a:latin typeface="PBTalkaLatte" panose="02000603000000000000" pitchFamily="2" charset="0"/>
                <a:ea typeface="PBTalkaLatte" panose="02000603000000000000" pitchFamily="2" charset="0"/>
              </a:rPr>
              <a:t>*laminate, cut and use dry erase markers to practice correctly citing evidence.*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57F5C-E875-4E99-B6FB-0811CEC061A2}"/>
              </a:ext>
            </a:extLst>
          </p:cNvPr>
          <p:cNvSpPr/>
          <p:nvPr/>
        </p:nvSpPr>
        <p:spPr>
          <a:xfrm>
            <a:off x="0" y="716691"/>
            <a:ext cx="3645243" cy="38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F497F-8A29-46D8-8DA9-85B03A2CFE0F}"/>
              </a:ext>
            </a:extLst>
          </p:cNvPr>
          <p:cNvSpPr txBox="1"/>
          <p:nvPr/>
        </p:nvSpPr>
        <p:spPr>
          <a:xfrm>
            <a:off x="834080" y="716690"/>
            <a:ext cx="1977081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BMorningJava" panose="020B0604020202020204" charset="0"/>
                <a:ea typeface="PBMorningJava" panose="020B0604020202020204" charset="0"/>
              </a:rPr>
              <a:t>Citing Evidence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5FF41-FFAA-42DC-98CB-E76CADE88980}"/>
              </a:ext>
            </a:extLst>
          </p:cNvPr>
          <p:cNvSpPr/>
          <p:nvPr/>
        </p:nvSpPr>
        <p:spPr>
          <a:xfrm>
            <a:off x="3645241" y="716690"/>
            <a:ext cx="3645243" cy="38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07F5C-32BA-415D-9D07-0DA86224D474}"/>
              </a:ext>
            </a:extLst>
          </p:cNvPr>
          <p:cNvSpPr txBox="1"/>
          <p:nvPr/>
        </p:nvSpPr>
        <p:spPr>
          <a:xfrm>
            <a:off x="4479321" y="716689"/>
            <a:ext cx="1977081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BMorningJava" panose="020B0604020202020204" charset="0"/>
                <a:ea typeface="PBMorningJava" panose="020B0604020202020204" charset="0"/>
              </a:rPr>
              <a:t>Citing Evidence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0EE636-3D1B-423F-8401-6D25E8D468DD}"/>
              </a:ext>
            </a:extLst>
          </p:cNvPr>
          <p:cNvSpPr/>
          <p:nvPr/>
        </p:nvSpPr>
        <p:spPr>
          <a:xfrm>
            <a:off x="0" y="3476367"/>
            <a:ext cx="3645243" cy="38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AF5BA-C893-4F5C-AFC9-1DE95BA841DF}"/>
              </a:ext>
            </a:extLst>
          </p:cNvPr>
          <p:cNvSpPr txBox="1"/>
          <p:nvPr/>
        </p:nvSpPr>
        <p:spPr>
          <a:xfrm>
            <a:off x="834080" y="3476366"/>
            <a:ext cx="1977081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BMorningJava" panose="020B0604020202020204" charset="0"/>
                <a:ea typeface="PBMorningJava" panose="020B0604020202020204" charset="0"/>
              </a:rPr>
              <a:t>Citing Evidence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B2738-93C2-4E0F-A072-E6FA41445782}"/>
              </a:ext>
            </a:extLst>
          </p:cNvPr>
          <p:cNvSpPr/>
          <p:nvPr/>
        </p:nvSpPr>
        <p:spPr>
          <a:xfrm>
            <a:off x="3645241" y="3476366"/>
            <a:ext cx="3645243" cy="38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D82A09-B90E-4AD0-A36C-DF8ED79A1E78}"/>
              </a:ext>
            </a:extLst>
          </p:cNvPr>
          <p:cNvSpPr txBox="1"/>
          <p:nvPr/>
        </p:nvSpPr>
        <p:spPr>
          <a:xfrm>
            <a:off x="4479321" y="3476365"/>
            <a:ext cx="1977081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BMorningJava" panose="020B0604020202020204" charset="0"/>
                <a:ea typeface="PBMorningJava" panose="020B0604020202020204" charset="0"/>
              </a:rPr>
              <a:t>Citing Evidence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EB7A6E-D369-4DCE-80CC-FE21308E8DE8}"/>
              </a:ext>
            </a:extLst>
          </p:cNvPr>
          <p:cNvSpPr/>
          <p:nvPr/>
        </p:nvSpPr>
        <p:spPr>
          <a:xfrm>
            <a:off x="-2" y="6266931"/>
            <a:ext cx="3645243" cy="38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40E0F9-4A37-48E8-92DF-2DA5F978AD90}"/>
              </a:ext>
            </a:extLst>
          </p:cNvPr>
          <p:cNvSpPr txBox="1"/>
          <p:nvPr/>
        </p:nvSpPr>
        <p:spPr>
          <a:xfrm>
            <a:off x="834078" y="6266930"/>
            <a:ext cx="1977081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BMorningJava" panose="020B0604020202020204" charset="0"/>
                <a:ea typeface="PBMorningJava" panose="020B0604020202020204" charset="0"/>
              </a:rPr>
              <a:t>Citing Evidence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5A5CB5-7E00-4CD0-8E15-ACC437673053}"/>
              </a:ext>
            </a:extLst>
          </p:cNvPr>
          <p:cNvSpPr/>
          <p:nvPr/>
        </p:nvSpPr>
        <p:spPr>
          <a:xfrm>
            <a:off x="3645239" y="6266930"/>
            <a:ext cx="3645243" cy="38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49AF7B-140E-4513-B733-2AADDEC2C683}"/>
              </a:ext>
            </a:extLst>
          </p:cNvPr>
          <p:cNvSpPr txBox="1"/>
          <p:nvPr/>
        </p:nvSpPr>
        <p:spPr>
          <a:xfrm>
            <a:off x="4479319" y="6266929"/>
            <a:ext cx="1977081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BMorningJava" panose="020B0604020202020204" charset="0"/>
                <a:ea typeface="PBMorningJava" panose="020B0604020202020204" charset="0"/>
              </a:rPr>
              <a:t>Citing Evidence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EADBCA-F189-4D8C-97F9-394442131849}"/>
              </a:ext>
            </a:extLst>
          </p:cNvPr>
          <p:cNvSpPr txBox="1"/>
          <p:nvPr/>
        </p:nvSpPr>
        <p:spPr>
          <a:xfrm>
            <a:off x="3089187" y="585053"/>
            <a:ext cx="53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loBrownieBadge" panose="02000603000000000000" pitchFamily="2" charset="0"/>
                <a:ea typeface="HelloBrownieBadge" panose="02000603000000000000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BDE12E-9793-41AB-9B5B-5FD8EFCDE9DA}"/>
              </a:ext>
            </a:extLst>
          </p:cNvPr>
          <p:cNvSpPr txBox="1"/>
          <p:nvPr/>
        </p:nvSpPr>
        <p:spPr>
          <a:xfrm>
            <a:off x="6734430" y="572562"/>
            <a:ext cx="53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loBrownieBadge" panose="02000603000000000000" pitchFamily="2" charset="0"/>
                <a:ea typeface="HelloBrownieBadge" panose="02000603000000000000" pitchFamily="2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AB0640-B4A9-4F02-A4CC-709C9A6634F6}"/>
              </a:ext>
            </a:extLst>
          </p:cNvPr>
          <p:cNvSpPr txBox="1"/>
          <p:nvPr/>
        </p:nvSpPr>
        <p:spPr>
          <a:xfrm>
            <a:off x="3089187" y="3328212"/>
            <a:ext cx="53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loBrownieBadge" panose="02000603000000000000" pitchFamily="2" charset="0"/>
                <a:ea typeface="HelloBrownieBadge" panose="02000603000000000000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D6646F-F1F9-4609-9A44-7070E84841C8}"/>
              </a:ext>
            </a:extLst>
          </p:cNvPr>
          <p:cNvSpPr txBox="1"/>
          <p:nvPr/>
        </p:nvSpPr>
        <p:spPr>
          <a:xfrm>
            <a:off x="6734430" y="3315721"/>
            <a:ext cx="53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loBrownieBadge" panose="02000603000000000000" pitchFamily="2" charset="0"/>
                <a:ea typeface="HelloBrownieBadge" panose="02000603000000000000" pitchFamily="2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3EC17D-5026-4853-8CB0-148B901738BE}"/>
              </a:ext>
            </a:extLst>
          </p:cNvPr>
          <p:cNvSpPr txBox="1"/>
          <p:nvPr/>
        </p:nvSpPr>
        <p:spPr>
          <a:xfrm>
            <a:off x="3089180" y="6128977"/>
            <a:ext cx="53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loBrownieBadge" panose="02000603000000000000" pitchFamily="2" charset="0"/>
                <a:ea typeface="HelloBrownieBadge" panose="02000603000000000000" pitchFamily="2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370D80-0658-46CC-9A5E-59C606DD3033}"/>
              </a:ext>
            </a:extLst>
          </p:cNvPr>
          <p:cNvSpPr txBox="1"/>
          <p:nvPr/>
        </p:nvSpPr>
        <p:spPr>
          <a:xfrm>
            <a:off x="6734423" y="6116486"/>
            <a:ext cx="53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loBrownieBadge" panose="02000603000000000000" pitchFamily="2" charset="0"/>
                <a:ea typeface="HelloBrownieBadge" panose="02000603000000000000" pitchFamily="2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AE150D-8D2C-4763-8435-D810A79BE77E}"/>
              </a:ext>
            </a:extLst>
          </p:cNvPr>
          <p:cNvSpPr txBox="1"/>
          <p:nvPr/>
        </p:nvSpPr>
        <p:spPr>
          <a:xfrm>
            <a:off x="12361" y="1780226"/>
            <a:ext cx="364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TalkaLatte" panose="02000603000000000000" pitchFamily="2" charset="0"/>
                <a:ea typeface="PBTalkaLatte" panose="02000603000000000000" pitchFamily="2" charset="0"/>
              </a:rPr>
              <a:t>On page 4 it says scientists first discovered planet “x” after a solar eclipse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E0F861-BF46-47E5-91EC-0165D217C1A7}"/>
              </a:ext>
            </a:extLst>
          </p:cNvPr>
          <p:cNvSpPr txBox="1"/>
          <p:nvPr/>
        </p:nvSpPr>
        <p:spPr>
          <a:xfrm>
            <a:off x="3620514" y="1546837"/>
            <a:ext cx="3645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TalkaLatte" panose="02000603000000000000" pitchFamily="2" charset="0"/>
                <a:ea typeface="PBTalkaLatte" panose="02000603000000000000" pitchFamily="2" charset="0"/>
              </a:rPr>
              <a:t>The author states that by agreeing to a four year contract, Lebron James took the biggest gamble of his career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A21596-8B89-4FF0-9DF0-001D7D4C3C28}"/>
              </a:ext>
            </a:extLst>
          </p:cNvPr>
          <p:cNvSpPr txBox="1"/>
          <p:nvPr/>
        </p:nvSpPr>
        <p:spPr>
          <a:xfrm>
            <a:off x="12361" y="4655021"/>
            <a:ext cx="364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TalkaLatte" panose="02000603000000000000" pitchFamily="2" charset="0"/>
                <a:ea typeface="PBTalkaLatte" panose="02000603000000000000" pitchFamily="2" charset="0"/>
              </a:rPr>
              <a:t>The text says scientists today believe dinosaurs are the ancestors of birds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7A83F1-B465-4A0C-AD6E-2A0D7D5C461A}"/>
              </a:ext>
            </a:extLst>
          </p:cNvPr>
          <p:cNvSpPr txBox="1"/>
          <p:nvPr/>
        </p:nvSpPr>
        <p:spPr>
          <a:xfrm>
            <a:off x="3682322" y="4309007"/>
            <a:ext cx="3645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TalkaLatte" panose="02000603000000000000" pitchFamily="2" charset="0"/>
                <a:ea typeface="PBTalkaLatte" panose="02000603000000000000" pitchFamily="2" charset="0"/>
              </a:rPr>
              <a:t>According to the passage much of Uruguay's wildlife has disappeared as a result of competition for land with humans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602623-181F-4B84-B189-1FCBF81C9172}"/>
              </a:ext>
            </a:extLst>
          </p:cNvPr>
          <p:cNvSpPr txBox="1"/>
          <p:nvPr/>
        </p:nvSpPr>
        <p:spPr>
          <a:xfrm>
            <a:off x="37083" y="7209482"/>
            <a:ext cx="3645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TalkaLatte" panose="02000603000000000000" pitchFamily="2" charset="0"/>
                <a:ea typeface="PBTalkaLatte" panose="02000603000000000000" pitchFamily="2" charset="0"/>
              </a:rPr>
              <a:t>In addition the author also writes with so many live-action superhero options, do the Incredibles still matter?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E48E41-C16C-47EC-A540-34955C352BE0}"/>
              </a:ext>
            </a:extLst>
          </p:cNvPr>
          <p:cNvSpPr txBox="1"/>
          <p:nvPr/>
        </p:nvSpPr>
        <p:spPr>
          <a:xfrm>
            <a:off x="3620513" y="6939080"/>
            <a:ext cx="3645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BTalkaLatte" panose="02000603000000000000" pitchFamily="2" charset="0"/>
                <a:ea typeface="PBTalkaLatte" panose="02000603000000000000" pitchFamily="2" charset="0"/>
              </a:rPr>
              <a:t>For example </a:t>
            </a:r>
            <a:r>
              <a:rPr lang="en-US" sz="2000" dirty="0" err="1">
                <a:latin typeface="PBTalkaLatte" panose="02000603000000000000" pitchFamily="2" charset="0"/>
                <a:ea typeface="PBTalkaLatte" panose="02000603000000000000" pitchFamily="2" charset="0"/>
              </a:rPr>
              <a:t>burt</a:t>
            </a:r>
            <a:r>
              <a:rPr lang="en-US" sz="2000" dirty="0">
                <a:latin typeface="PBTalkaLatte" panose="02000603000000000000" pitchFamily="2" charset="0"/>
                <a:ea typeface="PBTalkaLatte" panose="02000603000000000000" pitchFamily="2" charset="0"/>
              </a:rPr>
              <a:t> has made images showing what Anna, Elsa, Moana, Rapunzel and the rest of the heroines might be doing as women in the workplace. </a:t>
            </a:r>
          </a:p>
        </p:txBody>
      </p:sp>
    </p:spTree>
    <p:extLst>
      <p:ext uri="{BB962C8B-B14F-4D97-AF65-F5344CB8AC3E}">
        <p14:creationId xmlns:p14="http://schemas.microsoft.com/office/powerpoint/2010/main" val="242126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327378"/>
            <a:ext cx="7315200" cy="278905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56321" y="954921"/>
            <a:ext cx="185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in writing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5402" y="769907"/>
            <a:ext cx="249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1. According to…</a:t>
            </a:r>
          </a:p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2. The author says…</a:t>
            </a:r>
          </a:p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3. On page ___, it says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55400"/>
            <a:ext cx="207845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Sorry Not Sorry Chub" panose="02000506000000020004" pitchFamily="2" charset="0"/>
              </a:rPr>
              <a:t>Choose a starter!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6821" y="585240"/>
            <a:ext cx="6057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“</a:t>
            </a:r>
            <a:r>
              <a:rPr lang="en-US" sz="36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exact</a:t>
            </a:r>
            <a:r>
              <a:rPr lang="en-US" sz="32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 </a:t>
            </a:r>
            <a:r>
              <a:rPr lang="en-US" sz="1600" dirty="0">
                <a:latin typeface="KG Sorry Not Sorry Chub" panose="02000506000000020004" pitchFamily="2" charset="0"/>
                <a:ea typeface="PBPeppermintMocha" panose="02000603000000000000" pitchFamily="2" charset="0"/>
              </a:rPr>
              <a:t>Words from the text</a:t>
            </a:r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6342" y="455399"/>
            <a:ext cx="5278858" cy="27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Sorry Not Sorry Chub" panose="02000506000000020004" pitchFamily="2" charset="0"/>
              </a:rPr>
              <a:t>Cite the evidence!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073" y="1457827"/>
            <a:ext cx="68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Scientists discovered proof of the terrible-smelling gas by using a high-powered telescope. The telescope is at a place that is perfect for looking far into the sky. It is called the Gemini Observatory. The lookout sits on top of Hawaii's Mauna Kea volcano. </a:t>
            </a:r>
            <a:r>
              <a:rPr lang="en-US" sz="12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The scientists saw the gas </a:t>
            </a:r>
            <a:r>
              <a:rPr lang="en-US" sz="1200" b="1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swirling</a:t>
            </a:r>
            <a:r>
              <a:rPr lang="en-US" sz="12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 on top of the giant planet's clouds. </a:t>
            </a:r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They confirmed the gas by seeing how sunlight bounced off the gases surrounding Uranus.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05313" y="2533353"/>
            <a:ext cx="605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TalkaLatte" panose="02000603000000000000" pitchFamily="2" charset="0"/>
                <a:ea typeface="PBTalkaLatte" panose="02000603000000000000" pitchFamily="2" charset="0"/>
              </a:rPr>
              <a:t>According to the </a:t>
            </a:r>
            <a:r>
              <a:rPr lang="en-US" sz="1400" dirty="0" err="1">
                <a:latin typeface="PBTalkaLatte" panose="02000603000000000000" pitchFamily="2" charset="0"/>
                <a:ea typeface="PBTalkaLatte" panose="02000603000000000000" pitchFamily="2" charset="0"/>
              </a:rPr>
              <a:t>NewsEla</a:t>
            </a:r>
            <a:r>
              <a:rPr lang="en-US" sz="1400" dirty="0">
                <a:latin typeface="PBTalkaLatte" panose="02000603000000000000" pitchFamily="2" charset="0"/>
                <a:ea typeface="PBTalkaLatte" panose="02000603000000000000" pitchFamily="2" charset="0"/>
              </a:rPr>
              <a:t> article, </a:t>
            </a:r>
            <a:r>
              <a:rPr lang="en-US" sz="1400" u="sng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“</a:t>
            </a:r>
            <a:r>
              <a:rPr lang="en-US" sz="14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The scientists saw the gas swirling on top of the giant planet’s cloud.</a:t>
            </a:r>
            <a:r>
              <a:rPr lang="en-US" sz="1400" u="sng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”</a:t>
            </a:r>
            <a:r>
              <a:rPr lang="en-US" sz="14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68641" y="799390"/>
            <a:ext cx="61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BArrows" panose="02000603000000000000" pitchFamily="2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4656" y="2406515"/>
            <a:ext cx="61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BArrows" panose="02000603000000000000" pitchFamily="2" charset="0"/>
              </a:rPr>
              <a:t>x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3176363"/>
            <a:ext cx="7315200" cy="278905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56321" y="3803906"/>
            <a:ext cx="185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in writing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5402" y="3618892"/>
            <a:ext cx="249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1. According to…</a:t>
            </a:r>
          </a:p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2. The author says…</a:t>
            </a:r>
          </a:p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3. On page ___, it says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3304385"/>
            <a:ext cx="207845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Sorry Not Sorry Chub" panose="02000506000000020004" pitchFamily="2" charset="0"/>
              </a:rPr>
              <a:t>Choose a starter!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46821" y="3434225"/>
            <a:ext cx="6057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“</a:t>
            </a:r>
            <a:r>
              <a:rPr lang="en-US" sz="36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exact</a:t>
            </a:r>
            <a:r>
              <a:rPr lang="en-US" sz="32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 </a:t>
            </a:r>
            <a:r>
              <a:rPr lang="en-US" sz="1600" dirty="0">
                <a:latin typeface="KG Sorry Not Sorry Chub" panose="02000506000000020004" pitchFamily="2" charset="0"/>
                <a:ea typeface="PBPeppermintMocha" panose="02000603000000000000" pitchFamily="2" charset="0"/>
              </a:rPr>
              <a:t>Words from the text</a:t>
            </a:r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36342" y="3304384"/>
            <a:ext cx="5278858" cy="27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Sorry Not Sorry Chub" panose="02000506000000020004" pitchFamily="2" charset="0"/>
              </a:rPr>
              <a:t>Cite the evidence!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7073" y="4306812"/>
            <a:ext cx="68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Scientists discovered proof of the terrible-smelling gas by using a high-powered telescope. The telescope is at a place that is perfect for looking far into the sky. It is called the Gemini Observatory. The lookout sits on top of Hawaii's Mauna Kea volcano. </a:t>
            </a:r>
            <a:r>
              <a:rPr lang="en-US" sz="12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The scientists saw the gas </a:t>
            </a:r>
            <a:r>
              <a:rPr lang="en-US" sz="1200" b="1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swirling</a:t>
            </a:r>
            <a:r>
              <a:rPr lang="en-US" sz="12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 on top of the giant planet's clouds. </a:t>
            </a:r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They confirmed the gas by seeing how sunlight bounced off the gases surrounding Uranus. 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05313" y="5382338"/>
            <a:ext cx="605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TalkaLatte" panose="02000603000000000000" pitchFamily="2" charset="0"/>
                <a:ea typeface="PBTalkaLatte" panose="02000603000000000000" pitchFamily="2" charset="0"/>
              </a:rPr>
              <a:t>According to the </a:t>
            </a:r>
            <a:r>
              <a:rPr lang="en-US" sz="1400" dirty="0" err="1">
                <a:latin typeface="PBTalkaLatte" panose="02000603000000000000" pitchFamily="2" charset="0"/>
                <a:ea typeface="PBTalkaLatte" panose="02000603000000000000" pitchFamily="2" charset="0"/>
              </a:rPr>
              <a:t>NewsEla</a:t>
            </a:r>
            <a:r>
              <a:rPr lang="en-US" sz="1400" dirty="0">
                <a:latin typeface="PBTalkaLatte" panose="02000603000000000000" pitchFamily="2" charset="0"/>
                <a:ea typeface="PBTalkaLatte" panose="02000603000000000000" pitchFamily="2" charset="0"/>
              </a:rPr>
              <a:t> article, </a:t>
            </a:r>
            <a:r>
              <a:rPr lang="en-US" sz="1400" u="sng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“</a:t>
            </a:r>
            <a:r>
              <a:rPr lang="en-US" sz="14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The scientists saw the gas swirling on top of the giant planet’s cloud.</a:t>
            </a:r>
            <a:r>
              <a:rPr lang="en-US" sz="1400" u="sng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”</a:t>
            </a:r>
            <a:r>
              <a:rPr lang="en-US" sz="14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68641" y="3648375"/>
            <a:ext cx="61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BArrows" panose="02000603000000000000" pitchFamily="2" charset="0"/>
              </a:rPr>
              <a:t>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4656" y="5255500"/>
            <a:ext cx="61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BArrows" panose="02000603000000000000" pitchFamily="2" charset="0"/>
              </a:rPr>
              <a:t>x</a:t>
            </a:r>
          </a:p>
        </p:txBody>
      </p:sp>
      <p:sp>
        <p:nvSpPr>
          <p:cNvPr id="48" name="Rectangle 47"/>
          <p:cNvSpPr/>
          <p:nvPr/>
        </p:nvSpPr>
        <p:spPr>
          <a:xfrm>
            <a:off x="0" y="6025284"/>
            <a:ext cx="7315200" cy="278905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456321" y="6652827"/>
            <a:ext cx="185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in writing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5402" y="6467813"/>
            <a:ext cx="249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1. According to…</a:t>
            </a:r>
          </a:p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2. The author says…</a:t>
            </a:r>
          </a:p>
          <a:p>
            <a:r>
              <a:rPr lang="en-US" sz="1200" dirty="0">
                <a:latin typeface="KG Sorry Not Sorry" panose="02000506000000020004" pitchFamily="2" charset="0"/>
                <a:ea typeface="PBTalkaLatte" panose="02000603000000000000" pitchFamily="2" charset="0"/>
              </a:rPr>
              <a:t>3. On page ___, it says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6153306"/>
            <a:ext cx="207845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Sorry Not Sorry Chub" panose="02000506000000020004" pitchFamily="2" charset="0"/>
              </a:rPr>
              <a:t>Choose a starter!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46821" y="6283146"/>
            <a:ext cx="6057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“</a:t>
            </a:r>
            <a:r>
              <a:rPr lang="en-US" sz="36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exact</a:t>
            </a:r>
            <a:r>
              <a:rPr lang="en-US" sz="3200" dirty="0">
                <a:latin typeface="KG Sorry Not Sorry Chub" panose="02000506000000020004" pitchFamily="2" charset="0"/>
                <a:ea typeface="PBBlondeRoast" panose="02000603000000000000" pitchFamily="2" charset="0"/>
              </a:rPr>
              <a:t> </a:t>
            </a:r>
            <a:r>
              <a:rPr lang="en-US" sz="1600" dirty="0">
                <a:latin typeface="KG Sorry Not Sorry Chub" panose="02000506000000020004" pitchFamily="2" charset="0"/>
                <a:ea typeface="PBPeppermintMocha" panose="02000603000000000000" pitchFamily="2" charset="0"/>
              </a:rPr>
              <a:t>Words from the text</a:t>
            </a:r>
            <a:r>
              <a:rPr lang="en-US" sz="6000" dirty="0">
                <a:latin typeface="PBBlondeRoast" panose="02000603000000000000" pitchFamily="2" charset="0"/>
                <a:ea typeface="PBBlondeRoast" panose="02000603000000000000" pitchFamily="2" charset="0"/>
              </a:rPr>
              <a:t>”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36342" y="6153305"/>
            <a:ext cx="5278858" cy="27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KG Sorry Not Sorry Chub" panose="02000506000000020004" pitchFamily="2" charset="0"/>
              </a:rPr>
              <a:t>Cite the evidence!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7073" y="7155733"/>
            <a:ext cx="68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Scientists discovered proof of the terrible-smelling gas by using a high-powered telescope. The telescope is at a place that is perfect for looking far into the sky. It is called the Gemini Observatory. The lookout sits on top of Hawaii's Mauna Kea volcano. </a:t>
            </a:r>
            <a:r>
              <a:rPr lang="en-US" sz="12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The scientists saw the gas </a:t>
            </a:r>
            <a:r>
              <a:rPr lang="en-US" sz="1200" b="1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swirling</a:t>
            </a:r>
            <a:r>
              <a:rPr lang="en-US" sz="12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 on top of the giant planet's clouds. </a:t>
            </a:r>
            <a:r>
              <a:rPr lang="en-US" sz="1200" dirty="0">
                <a:latin typeface="PBTalkaLatte" panose="02000603000000000000" pitchFamily="2" charset="0"/>
                <a:ea typeface="PBTalkaLatte" panose="02000603000000000000" pitchFamily="2" charset="0"/>
              </a:rPr>
              <a:t>They confirmed the gas by seeing how sunlight bounced off the gases surrounding Uranus. 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05313" y="8231259"/>
            <a:ext cx="605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TalkaLatte" panose="02000603000000000000" pitchFamily="2" charset="0"/>
                <a:ea typeface="PBTalkaLatte" panose="02000603000000000000" pitchFamily="2" charset="0"/>
              </a:rPr>
              <a:t>According to the </a:t>
            </a:r>
            <a:r>
              <a:rPr lang="en-US" sz="1400" dirty="0" err="1">
                <a:latin typeface="PBTalkaLatte" panose="02000603000000000000" pitchFamily="2" charset="0"/>
                <a:ea typeface="PBTalkaLatte" panose="02000603000000000000" pitchFamily="2" charset="0"/>
              </a:rPr>
              <a:t>NewsEla</a:t>
            </a:r>
            <a:r>
              <a:rPr lang="en-US" sz="1400" dirty="0">
                <a:latin typeface="PBTalkaLatte" panose="02000603000000000000" pitchFamily="2" charset="0"/>
                <a:ea typeface="PBTalkaLatte" panose="02000603000000000000" pitchFamily="2" charset="0"/>
              </a:rPr>
              <a:t> article, </a:t>
            </a:r>
            <a:r>
              <a:rPr lang="en-US" sz="1400" u="sng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“</a:t>
            </a:r>
            <a:r>
              <a:rPr lang="en-US" sz="14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The scientists saw the gas swirling on top of the giant planet’s cloud.</a:t>
            </a:r>
            <a:r>
              <a:rPr lang="en-US" sz="1400" u="sng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”</a:t>
            </a:r>
            <a:r>
              <a:rPr lang="en-US" sz="1400" dirty="0">
                <a:solidFill>
                  <a:srgbClr val="00B0F0"/>
                </a:solidFill>
                <a:latin typeface="PBTalkaLatte" panose="02000603000000000000" pitchFamily="2" charset="0"/>
                <a:ea typeface="PBTalkaLatte" panose="02000603000000000000" pitchFamily="2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68641" y="6497296"/>
            <a:ext cx="61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BArrows" panose="02000603000000000000" pitchFamily="2" charset="0"/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4656" y="8104421"/>
            <a:ext cx="61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BArrows" panose="02000603000000000000" pitchFamily="2" charset="0"/>
              </a:rPr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46821" y="0"/>
            <a:ext cx="395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BTalkaLatte" panose="02000603000000000000" pitchFamily="2" charset="0"/>
                <a:ea typeface="PBTalkaLatte" panose="02000603000000000000" pitchFamily="2" charset="0"/>
              </a:rPr>
              <a:t>Supporting Visuals </a:t>
            </a:r>
          </a:p>
        </p:txBody>
      </p:sp>
    </p:spTree>
    <p:extLst>
      <p:ext uri="{BB962C8B-B14F-4D97-AF65-F5344CB8AC3E}">
        <p14:creationId xmlns:p14="http://schemas.microsoft.com/office/powerpoint/2010/main" val="1280711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700</Words>
  <Application>Microsoft Office PowerPoint</Application>
  <PresentationFormat>Custom</PresentationFormat>
  <Paragraphs>110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PBBlondeRoast</vt:lpstr>
      <vt:lpstr>KG Sorry Not Sorry Chub</vt:lpstr>
      <vt:lpstr>PBBananaNutMuffin Medium</vt:lpstr>
      <vt:lpstr>HelloBrownieBadge</vt:lpstr>
      <vt:lpstr>PBTalkaLatte</vt:lpstr>
      <vt:lpstr>PBPeppermintMocha</vt:lpstr>
      <vt:lpstr>PBBananaNutMuffin</vt:lpstr>
      <vt:lpstr>KG Sorry Not Sorry</vt:lpstr>
      <vt:lpstr>Arial</vt:lpstr>
      <vt:lpstr>PBArrows</vt:lpstr>
      <vt:lpstr>PBBlondeRoastBold</vt:lpstr>
      <vt:lpstr>PBVanillaLatte</vt:lpstr>
      <vt:lpstr>Calibri Light</vt:lpstr>
      <vt:lpstr>Calibri</vt:lpstr>
      <vt:lpstr>PBMorningJava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Bellevue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Rados, Ashley L</dc:creator>
  <cp:lastModifiedBy>Boston, Ashley</cp:lastModifiedBy>
  <cp:revision>34</cp:revision>
  <cp:lastPrinted>2018-05-02T21:09:28Z</cp:lastPrinted>
  <dcterms:created xsi:type="dcterms:W3CDTF">2018-04-30T20:09:55Z</dcterms:created>
  <dcterms:modified xsi:type="dcterms:W3CDTF">2018-07-07T18:05:21Z</dcterms:modified>
</cp:coreProperties>
</file>