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72" r:id="rId1"/>
  </p:sldMasterIdLst>
  <p:sldIdLst>
    <p:sldId id="280" r:id="rId2"/>
    <p:sldId id="277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</p:sldIdLst>
  <p:sldSz cx="7315200" cy="9601200"/>
  <p:notesSz cx="6858000" cy="9144000"/>
  <p:embeddedFontLst>
    <p:embeddedFont>
      <p:font typeface="PBCoffeeCake Medium" pitchFamily="2" charset="0"/>
      <p:regular r:id="rId31"/>
    </p:embeddedFont>
    <p:embeddedFont>
      <p:font typeface="Calibri" pitchFamily="34" charset="0"/>
      <p:regular r:id="rId32"/>
      <p:bold r:id="rId35"/>
      <p:italic r:id="rId33"/>
      <p:boldItalic r:id="rId34"/>
    </p:embeddedFont>
    <p:embeddedFont>
      <p:font typeface="PBBananaNutMuffin Medium" pitchFamily="2" charset="0"/>
      <p:regular r:id="rId36"/>
    </p:embeddedFont>
    <p:embeddedFont>
      <p:font typeface="Calibri Light"/>
      <p:regular r:id="rId37"/>
    </p:embeddedFont>
    <p:embeddedFont>
      <p:font typeface="KG Sorry Not Sorry" pitchFamily="2" charset="77"/>
      <p:regular r:id="rId38"/>
    </p:embeddedFont>
    <p:embeddedFont>
      <p:font typeface="Arial" pitchFamily="34" charset="0"/>
      <p:regular r:id="rId39"/>
      <p:bold r:id="rId42"/>
      <p:italic r:id="rId40"/>
      <p:boldItalic r:id="rId41"/>
    </p:embeddedFont>
    <p:embeddedFont>
      <p:font typeface="Times New Roman" pitchFamily="18" charset="0"/>
      <p:regular r:id="rId43"/>
      <p:bold r:id="rId46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86411"/>
  </p:normalViewPr>
  <p:slideViewPr>
    <p:cSldViewPr snapToGrid="0" snapToObjects="1">
      <p:cViewPr varScale="1">
        <p:scale>
          <a:sx n="84" d="100"/>
          <a:sy n="84" d="100"/>
        </p:scale>
        <p:origin x="26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1" Type="http://schemas.openxmlformats.org/officeDocument/2006/relationships/font" Target="fonts/font1.fntdata"/><Relationship Id="rId32" Type="http://schemas.openxmlformats.org/officeDocument/2006/relationships/font" Target="fonts/font2.fntdata"/><Relationship Id="rId33" Type="http://schemas.openxmlformats.org/officeDocument/2006/relationships/font" Target="fonts/font3.fntdata"/><Relationship Id="rId34" Type="http://schemas.openxmlformats.org/officeDocument/2006/relationships/font" Target="fonts/font4.fntdata"/><Relationship Id="rId35" Type="http://schemas.openxmlformats.org/officeDocument/2006/relationships/font" Target="fonts/font5.fntdata"/><Relationship Id="rId36" Type="http://schemas.openxmlformats.org/officeDocument/2006/relationships/font" Target="fonts/font6.fntdata"/><Relationship Id="rId37" Type="http://schemas.openxmlformats.org/officeDocument/2006/relationships/font" Target="fonts/font7.fntdata"/><Relationship Id="rId38" Type="http://schemas.openxmlformats.org/officeDocument/2006/relationships/font" Target="fonts/font8.fntdata"/><Relationship Id="rId39" Type="http://schemas.openxmlformats.org/officeDocument/2006/relationships/font" Target="fonts/font9.fntdata"/><Relationship Id="rId40" Type="http://schemas.openxmlformats.org/officeDocument/2006/relationships/font" Target="fonts/font10.fntdata"/><Relationship Id="rId41" Type="http://schemas.openxmlformats.org/officeDocument/2006/relationships/font" Target="fonts/font11.fntdata"/><Relationship Id="rId42" Type="http://schemas.openxmlformats.org/officeDocument/2006/relationships/font" Target="fonts/font12.fntdata"/><Relationship Id="rId43" Type="http://schemas.openxmlformats.org/officeDocument/2006/relationships/font" Target="fonts/font13.fntdata"/><Relationship Id="rId44" Type="http://schemas.openxmlformats.org/officeDocument/2006/relationships/font" Target="fonts/font14.fntdata"/><Relationship Id="rId45" Type="http://schemas.openxmlformats.org/officeDocument/2006/relationships/font" Target="fonts/font15.fntdata"/><Relationship Id="rId46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8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E92F-F204-D74A-B32D-4174D52CB8A4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6631-605E-684A-A321-295E99A5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W/4/1/a/" TargetMode="External"/><Relationship Id="rId2" Type="http://schemas.openxmlformats.org/officeDocument/2006/relationships/hyperlink" Target="http://www.corestandards.org/ELA-Literacy/W/4/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ELA-Literacy/W/4/1/d/" TargetMode="External"/><Relationship Id="rId5" Type="http://schemas.openxmlformats.org/officeDocument/2006/relationships/hyperlink" Target="http://www.corestandards.org/ELA-Literacy/W/4/1/c/" TargetMode="External"/><Relationship Id="rId4" Type="http://schemas.openxmlformats.org/officeDocument/2006/relationships/hyperlink" Target="http://www.corestandards.org/ELA-Literacy/W/4/1/b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315200" cy="9869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67795"/>
            <a:ext cx="7315200" cy="12334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662942" y="1033726"/>
            <a:ext cx="8641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written expression </a:t>
            </a:r>
            <a:r>
              <a:rPr lang="en-US" sz="4000" dirty="0">
                <a:latin typeface="PBCoffeeCake Medium" panose="02000603000000000000" pitchFamily="2" charset="0"/>
                <a:ea typeface="PBCoffeeCake Medium" panose="02000603000000000000" pitchFamily="2" charset="0"/>
              </a:rPr>
              <a:t>opinion paragraph booklet </a:t>
            </a:r>
            <a:endParaRPr lang="en-US" sz="8000" dirty="0">
              <a:latin typeface="PBCoffeeCake Medium" panose="02000603000000000000" pitchFamily="2" charset="0"/>
              <a:ea typeface="PBCoffeeCake Medium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717" y="516298"/>
            <a:ext cx="69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BCoffeeCake Medium" panose="02000603000000000000" pitchFamily="2" charset="0"/>
                <a:ea typeface="PBCoffeeCake Medium" panose="02000603000000000000" pitchFamily="2" charset="0"/>
              </a:rPr>
              <a:t>A SPECIAL EDUCATION PROGRESS MONITORING TOOL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3438" y="198113"/>
            <a:ext cx="336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the teacher dress code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298" y="8367795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G Sorry Not Sorry" panose="02000506000000020004" pitchFamily="2" charset="77"/>
                <a:ea typeface="PBVanillaLatte" panose="02000603000000000000" pitchFamily="2" charset="0"/>
              </a:rPr>
              <a:t>Includes</a:t>
            </a:r>
          </a:p>
          <a:p>
            <a:r>
              <a:rPr lang="en-US" dirty="0">
                <a:latin typeface="KG Sorry Not Sorry" panose="02000506000000020004" pitchFamily="2" charset="77"/>
                <a:ea typeface="PBVanillaLatte" panose="02000603000000000000" pitchFamily="2" charset="0"/>
              </a:rPr>
              <a:t>-Progress monitoring booklet cover	-21 simple opinion writing prompts  </a:t>
            </a:r>
            <a:br>
              <a:rPr lang="en-US" dirty="0">
                <a:latin typeface="KG Sorry Not Sorry" panose="02000506000000020004" pitchFamily="2" charset="77"/>
                <a:ea typeface="PBVanillaLatte" panose="02000603000000000000" pitchFamily="2" charset="0"/>
              </a:rPr>
            </a:br>
            <a:r>
              <a:rPr lang="en-US" dirty="0">
                <a:latin typeface="KG Sorry Not Sorry" panose="02000506000000020004" pitchFamily="2" charset="77"/>
                <a:ea typeface="PBVanillaLatte" panose="02000603000000000000" pitchFamily="2" charset="0"/>
              </a:rPr>
              <a:t>-student growth chart		 -Editable Rubric </a:t>
            </a:r>
          </a:p>
          <a:p>
            <a:pPr algn="ctr"/>
            <a:r>
              <a:rPr lang="en-US" sz="2400" dirty="0">
                <a:latin typeface="KG Sorry Not Sorry" panose="02000506000000020004" pitchFamily="2" charset="77"/>
                <a:ea typeface="PBVanillaLatte" panose="02000603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BA5AD-6F91-B44D-9BDC-9F5FF3E8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6" y="2988696"/>
            <a:ext cx="4009922" cy="53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sports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What is the most dangerous sport students to play?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17509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singers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Who is the most talented singer or member of a band?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53619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rules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Should kids be allowed to ground their parents?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71779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cellphones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At what age should kids be allowed to have a cell phone?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581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Social media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If kids have social media accounts, should parents have access to all their usernames and passwords?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118679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traveling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If you could travel to any location on earth, where would you travel?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34715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dress code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Should schools require students to wear school uniforms?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384703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food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If you could only eat one meal for the rest of your life, what meal would you choose?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52249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sharing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Sorry Not Sorry" panose="02000506000000020004" pitchFamily="2" charset="77"/>
              </a:rPr>
              <a:t>If your teacher won one million dollars, should she have to share it with your class?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3542421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friendship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Sorry Not Sorry" panose="02000506000000020004" pitchFamily="2" charset="77"/>
              </a:rPr>
              <a:t>Can people have more than one best friend?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35274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AB014-27DC-8D4B-B612-C9916106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 rot="418254">
            <a:off x="928279" y="2280742"/>
            <a:ext cx="4890046" cy="5780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F45ED-7607-E942-BF9C-4DD9377BF37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5173528" y="2833162"/>
            <a:ext cx="759883" cy="430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072F34-7DC7-F14B-8BF3-6997C76EBE65}"/>
              </a:ext>
            </a:extLst>
          </p:cNvPr>
          <p:cNvSpPr txBox="1"/>
          <p:nvPr/>
        </p:nvSpPr>
        <p:spPr>
          <a:xfrm>
            <a:off x="541865" y="1175398"/>
            <a:ext cx="627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9AC41-555B-594C-A98B-5714A07A0E3E}"/>
              </a:ext>
            </a:extLst>
          </p:cNvPr>
          <p:cNvSpPr txBox="1"/>
          <p:nvPr/>
        </p:nvSpPr>
        <p:spPr>
          <a:xfrm>
            <a:off x="1206502" y="2156568"/>
            <a:ext cx="49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Progress monitoring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7FE53-68BE-9848-9E95-92542CF9C758}"/>
              </a:ext>
            </a:extLst>
          </p:cNvPr>
          <p:cNvSpPr txBox="1"/>
          <p:nvPr/>
        </p:nvSpPr>
        <p:spPr>
          <a:xfrm>
            <a:off x="639231" y="7966375"/>
            <a:ext cx="607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G Sorry Not Sorry" panose="02000506000000020004" pitchFamily="2" charset="77"/>
              </a:rPr>
              <a:t>Name__________________________________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6615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Change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KG Sorry Not Sorry" panose="02000506000000020004" pitchFamily="2" charset="77"/>
              </a:rPr>
              <a:t>If you were President, what is the first law you would make or change?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409643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perspective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KG Sorry Not Sorry" panose="02000506000000020004" pitchFamily="2" charset="77"/>
              </a:rPr>
              <a:t>What is more important: how hard you work or how smart you are?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40344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happiness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What is the key to happiness?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155083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Choice time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Sorry Not Sorry" panose="02000506000000020004" pitchFamily="2" charset="77"/>
              </a:rPr>
              <a:t>Should teachers be required to give students choice time every day?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67488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DA872C-C8F8-154C-AD6A-289FA79C4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93229"/>
              </p:ext>
            </p:extLst>
          </p:nvPr>
        </p:nvGraphicFramePr>
        <p:xfrm>
          <a:off x="0" y="1002890"/>
          <a:ext cx="7182465" cy="7960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168">
                  <a:extLst>
                    <a:ext uri="{9D8B030D-6E8A-4147-A177-3AD203B41FA5}">
                      <a16:colId xmlns:a16="http://schemas.microsoft.com/office/drawing/2014/main" val="1251450865"/>
                    </a:ext>
                  </a:extLst>
                </a:gridCol>
                <a:gridCol w="1152344">
                  <a:extLst>
                    <a:ext uri="{9D8B030D-6E8A-4147-A177-3AD203B41FA5}">
                      <a16:colId xmlns:a16="http://schemas.microsoft.com/office/drawing/2014/main" val="1865519299"/>
                    </a:ext>
                  </a:extLst>
                </a:gridCol>
                <a:gridCol w="1177901">
                  <a:extLst>
                    <a:ext uri="{9D8B030D-6E8A-4147-A177-3AD203B41FA5}">
                      <a16:colId xmlns:a16="http://schemas.microsoft.com/office/drawing/2014/main" val="3179933720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4281341722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454547615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1746092999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1638411674"/>
                    </a:ext>
                  </a:extLst>
                </a:gridCol>
              </a:tblGrid>
              <a:tr h="1687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Standards Range Score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Standards Correlation</a:t>
                      </a:r>
                      <a:b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Opinion 2-6</a:t>
                      </a:r>
                      <a:b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</a:b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 gridSpan="4">
                  <a:txBody>
                    <a:bodyPr/>
                    <a:lstStyle/>
                    <a:p>
                      <a:pPr marL="0" marR="2241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u="sng" cap="all" dirty="0">
                          <a:effectLst/>
                          <a:latin typeface="KG Sorry Not Sorry" panose="02000506000000020004" pitchFamily="2" charset="77"/>
                          <a:hlinkClick r:id="rId2"/>
                        </a:rPr>
                        <a:t>CCSS.ELA LITERACY.W.4.1</a:t>
                      </a:r>
                      <a: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  <a:t>Write opinion pieces on topics or texts, supporting a point of view with reasons and information.</a:t>
                      </a:r>
                      <a:b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900" u="sng" cap="all" dirty="0">
                          <a:effectLst/>
                          <a:latin typeface="KG Sorry Not Sorry" panose="02000506000000020004" pitchFamily="2" charset="77"/>
                          <a:hlinkClick r:id="rId3"/>
                        </a:rPr>
                        <a:t>CCSS.ELA-LITERACY.W.4.1.A</a:t>
                      </a:r>
                      <a: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  <a:t> Introduce a topic or text clearly, state an opinion, and create an organizational structure in which related ideas are grouped to support the writer's purpose.</a:t>
                      </a:r>
                      <a:b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900" u="sng" cap="all" dirty="0">
                          <a:effectLst/>
                          <a:latin typeface="KG Sorry Not Sorry" panose="02000506000000020004" pitchFamily="2" charset="77"/>
                          <a:hlinkClick r:id="rId4"/>
                        </a:rPr>
                        <a:t>CCSS.ELA-LITERACY.W.4.1.B</a:t>
                      </a:r>
                      <a: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  <a:t> Provide reasons that are supported by facts and details.</a:t>
                      </a:r>
                      <a:b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900" u="sng" cap="all" dirty="0">
                          <a:effectLst/>
                          <a:latin typeface="KG Sorry Not Sorry" panose="02000506000000020004" pitchFamily="2" charset="77"/>
                          <a:hlinkClick r:id="rId5"/>
                        </a:rPr>
                        <a:t>CCSS.ELA-LITERACY.W.4.1.C</a:t>
                      </a:r>
                      <a: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  <a:t>, Link opinion and reasons using words and phrases (e.g., for instance, in order to, in addition). </a:t>
                      </a:r>
                      <a:b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900" u="sng" cap="all" dirty="0">
                          <a:effectLst/>
                          <a:latin typeface="KG Sorry Not Sorry" panose="02000506000000020004" pitchFamily="2" charset="77"/>
                          <a:hlinkClick r:id="rId6"/>
                        </a:rPr>
                        <a:t>CCSS.ELA-LITERACY.W.4.1.D</a:t>
                      </a:r>
                      <a: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  <a:t> Provide a concluding statement or section related to the opinion presented.</a:t>
                      </a:r>
                      <a:endParaRPr lang="en-US" sz="10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241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0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extLst>
                  <a:ext uri="{0D108BD9-81ED-4DB2-BD59-A6C34878D82A}">
                    <a16:rowId xmlns:a16="http://schemas.microsoft.com/office/drawing/2014/main" val="2968721840"/>
                  </a:ext>
                </a:extLst>
              </a:tr>
              <a:tr h="657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 Topic Sentence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Supporting Reasons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Concluding Sentence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484505" algn="l"/>
                          <a:tab pos="621665" algn="ctr"/>
                        </a:tabLs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Sentence Structure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 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Conventions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 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Spelling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</a:p>
                  </a:txBody>
                  <a:tcPr marL="17313" marR="17313" marT="0" marB="0"/>
                </a:tc>
                <a:extLst>
                  <a:ext uri="{0D108BD9-81ED-4DB2-BD59-A6C34878D82A}">
                    <a16:rowId xmlns:a16="http://schemas.microsoft.com/office/drawing/2014/main" val="494924135"/>
                  </a:ext>
                </a:extLst>
              </a:tr>
              <a:tr h="1362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4- Excellent (Exceeds Standards)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is clear and uses words from the prompt. Topic sentence is engaging for the reader.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Facts, reasons, and examples are skillfully used to support the topic sentence. At least three supporting reasons are included.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Concluding sentence restates the topic sentence or draws a conclusion.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  <a:t>5/5 sentences have a subject and predicate and make sense.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5/5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  <a:t>91-100% of the total words spelled correctly.   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21338839"/>
                  </a:ext>
                </a:extLst>
              </a:tr>
              <a:tr h="1572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3-Proficient (Meeting Standard)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is clear and uses words from the prompt. And topic sentence is engaging for the reader.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Facts, reasons, and examples are used, but not always in support of the topic sentences. At least three supporting reasons are included. </a:t>
                      </a: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Concluding sentence is unclear or too similar to the topic sentence.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 4/5 sentences have a subject and predicate and make sense.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4/5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 76-90% of the total word spelled correctly.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1013848517"/>
                  </a:ext>
                </a:extLst>
              </a:tr>
              <a:tr h="1351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2-Below Standard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is clear but does not use words from the text.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Supporting reasons have few facts, details, and example, and do not support the topic. Less than three supporting reasons included.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 Concluding sentence is unclear and unrelated to the topic sentence.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3/5 sentences have a subject and predicate and make sense.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3/5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50-75% of the total words spelled correctly.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1193646127"/>
                  </a:ext>
                </a:extLst>
              </a:tr>
              <a:tr h="1290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1-Incomplete or Missing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either does not include a topic or opinion is not stated.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Supporting reasons lack facts, details, and examples and do not support the topic sentence or are not included.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Concluding sentence is not included.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1-2/5 sentences have a subject and predicate and make sense.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1-2/5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  <a:t>0-50% of the total words spelled correctly.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25387968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E144F6-D8F1-9D45-883B-7E697CB24D77}"/>
              </a:ext>
            </a:extLst>
          </p:cNvPr>
          <p:cNvSpPr txBox="1"/>
          <p:nvPr/>
        </p:nvSpPr>
        <p:spPr>
          <a:xfrm>
            <a:off x="228599" y="56167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27D6F-EC90-CB43-ACD2-83C3BE5EB137}"/>
              </a:ext>
            </a:extLst>
          </p:cNvPr>
          <p:cNvSpPr txBox="1"/>
          <p:nvPr/>
        </p:nvSpPr>
        <p:spPr>
          <a:xfrm>
            <a:off x="390138" y="541225"/>
            <a:ext cx="280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rubric</a:t>
            </a:r>
            <a:endParaRPr lang="en-US" sz="16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443F6-A71B-F140-8086-AC2FC9C8D01F}"/>
              </a:ext>
            </a:extLst>
          </p:cNvPr>
          <p:cNvSpPr txBox="1"/>
          <p:nvPr/>
        </p:nvSpPr>
        <p:spPr>
          <a:xfrm>
            <a:off x="4090601" y="56167"/>
            <a:ext cx="3386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student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___________________</a:t>
            </a:r>
            <a:b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DDAD6-CE55-D341-ADF6-AA7298C44149}"/>
              </a:ext>
            </a:extLst>
          </p:cNvPr>
          <p:cNvSpPr txBox="1"/>
          <p:nvPr/>
        </p:nvSpPr>
        <p:spPr>
          <a:xfrm>
            <a:off x="0" y="8963284"/>
            <a:ext cx="718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orry Not Sorry" panose="02000506000000020004" pitchFamily="2" charset="77"/>
              </a:rPr>
              <a:t>Changes in SDI: </a:t>
            </a:r>
          </a:p>
        </p:txBody>
      </p:sp>
    </p:spTree>
    <p:extLst>
      <p:ext uri="{BB962C8B-B14F-4D97-AF65-F5344CB8AC3E}">
        <p14:creationId xmlns:p14="http://schemas.microsoft.com/office/powerpoint/2010/main" val="872768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DA872C-C8F8-154C-AD6A-289FA79C4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91117"/>
              </p:ext>
            </p:extLst>
          </p:nvPr>
        </p:nvGraphicFramePr>
        <p:xfrm>
          <a:off x="0" y="1035721"/>
          <a:ext cx="7182465" cy="6480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168">
                  <a:extLst>
                    <a:ext uri="{9D8B030D-6E8A-4147-A177-3AD203B41FA5}">
                      <a16:colId xmlns:a16="http://schemas.microsoft.com/office/drawing/2014/main" val="1251450865"/>
                    </a:ext>
                  </a:extLst>
                </a:gridCol>
                <a:gridCol w="1152344">
                  <a:extLst>
                    <a:ext uri="{9D8B030D-6E8A-4147-A177-3AD203B41FA5}">
                      <a16:colId xmlns:a16="http://schemas.microsoft.com/office/drawing/2014/main" val="1865519299"/>
                    </a:ext>
                  </a:extLst>
                </a:gridCol>
                <a:gridCol w="1177901">
                  <a:extLst>
                    <a:ext uri="{9D8B030D-6E8A-4147-A177-3AD203B41FA5}">
                      <a16:colId xmlns:a16="http://schemas.microsoft.com/office/drawing/2014/main" val="3179933720"/>
                    </a:ext>
                  </a:extLst>
                </a:gridCol>
                <a:gridCol w="1135626">
                  <a:extLst>
                    <a:ext uri="{9D8B030D-6E8A-4147-A177-3AD203B41FA5}">
                      <a16:colId xmlns:a16="http://schemas.microsoft.com/office/drawing/2014/main" val="4281341722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454547615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1746092999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1638411674"/>
                    </a:ext>
                  </a:extLst>
                </a:gridCol>
              </a:tblGrid>
              <a:tr h="679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 Topic Sentence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Supporting Reasons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Concluding Sentence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484505" algn="l"/>
                          <a:tab pos="621665" algn="ctr"/>
                        </a:tabLs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Sentence Structure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 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Conventions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 </a:t>
                      </a:r>
                      <a:endParaRPr lang="en-US" sz="1000" b="1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Spelling</a:t>
                      </a: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b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000" b="1" dirty="0">
                          <a:effectLst/>
                          <a:latin typeface="KG Sorry Not Sorry" panose="02000506000000020004" pitchFamily="2" charset="77"/>
                        </a:rPr>
                        <a:t>___________</a:t>
                      </a: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494924135"/>
                  </a:ext>
                </a:extLst>
              </a:tr>
              <a:tr h="1407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4- Excellent (Exceeds Standards)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is clear and uses words from the prompt. Topic sentence is engaging for the reader.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Facts, reasons, and examples are skillfully used to support the topic sentence. At least three supporting reasons are included.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Concluding sentence restates the topic sentence or draws a conclusion.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  <a:t>5/5 sentences have a subject and predicate and make sense.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5/5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  <a:t>91-100% of the total words spelled correctly.   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21338839"/>
                  </a:ext>
                </a:extLst>
              </a:tr>
              <a:tr h="1665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3-Proficient (Meeting Standard)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is clear and uses words from the prompt. And topic sentence is engaging for the reader.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Facts, reasons, and examples are used, but not always in support of the topic sentences. At least three supporting reasons are included. </a:t>
                      </a: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Concluding sentence is unclear or too similar to the topic sentence.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 4/5 sentences have a subject and predicate and make sense.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4/5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 76-90% of the total word spelled correctly.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1013848517"/>
                  </a:ext>
                </a:extLst>
              </a:tr>
              <a:tr h="1395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2-Below Standard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is clear but does not use words from the text.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Supporting reasons have few facts, details, and example, and do not support the topic. Less than three supporting reasons included.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 Concluding sentence is unclear and unrelated to the topic sentence.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3/5 sentences have a subject and predicate and make sense.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3/5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50-75% of the total words spelled correctly.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1193646127"/>
                  </a:ext>
                </a:extLst>
              </a:tr>
              <a:tr h="1333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KG Sorry Not Sorry" panose="02000506000000020004" pitchFamily="2" charset="77"/>
                        </a:rPr>
                        <a:t>1-Incomplete or Missing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Topic sentence either does not include a topic or opinion is not stated.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Supporting reasons lack facts, details, and examples and do not support the topic sentence or are not included.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Concluding sentence is not included.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1-2/5 sentences have a subject and predicate and make sense.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>
                          <a:effectLst/>
                          <a:latin typeface="KG Sorry Not Sorry" panose="02000506000000020004" pitchFamily="2" charset="77"/>
                        </a:rPr>
                        <a:t>1-2/5 Sentence begin with a capitol and end with proper punctuation.    </a:t>
                      </a:r>
                      <a:endParaRPr lang="en-US" sz="120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</a:br>
                      <a:r>
                        <a:rPr lang="en-US" sz="1100" dirty="0">
                          <a:effectLst/>
                          <a:latin typeface="KG Sorry Not Sorry" panose="02000506000000020004" pitchFamily="2" charset="77"/>
                        </a:rPr>
                        <a:t>0-50% of the total words spelled correctly.</a:t>
                      </a:r>
                      <a:endParaRPr lang="en-US" sz="1200" dirty="0">
                        <a:effectLst/>
                        <a:latin typeface="KG Sorry Not Sorry" panose="02000506000000020004" pitchFamily="2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13" marR="17313" marT="0" marB="0" anchor="ctr"/>
                </a:tc>
                <a:extLst>
                  <a:ext uri="{0D108BD9-81ED-4DB2-BD59-A6C34878D82A}">
                    <a16:rowId xmlns:a16="http://schemas.microsoft.com/office/drawing/2014/main" val="25387968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E144F6-D8F1-9D45-883B-7E697CB24D77}"/>
              </a:ext>
            </a:extLst>
          </p:cNvPr>
          <p:cNvSpPr txBox="1"/>
          <p:nvPr/>
        </p:nvSpPr>
        <p:spPr>
          <a:xfrm>
            <a:off x="228599" y="56167"/>
            <a:ext cx="3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27D6F-EC90-CB43-ACD2-83C3BE5EB137}"/>
              </a:ext>
            </a:extLst>
          </p:cNvPr>
          <p:cNvSpPr txBox="1"/>
          <p:nvPr/>
        </p:nvSpPr>
        <p:spPr>
          <a:xfrm>
            <a:off x="390138" y="541225"/>
            <a:ext cx="280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rubric</a:t>
            </a:r>
            <a:endParaRPr lang="en-US" sz="16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443F6-A71B-F140-8086-AC2FC9C8D01F}"/>
              </a:ext>
            </a:extLst>
          </p:cNvPr>
          <p:cNvSpPr txBox="1"/>
          <p:nvPr/>
        </p:nvSpPr>
        <p:spPr>
          <a:xfrm>
            <a:off x="4090601" y="56167"/>
            <a:ext cx="3386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student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___________________</a:t>
            </a:r>
            <a:b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DDAD6-CE55-D341-ADF6-AA7298C44149}"/>
              </a:ext>
            </a:extLst>
          </p:cNvPr>
          <p:cNvSpPr txBox="1"/>
          <p:nvPr/>
        </p:nvSpPr>
        <p:spPr>
          <a:xfrm>
            <a:off x="-1" y="7588205"/>
            <a:ext cx="718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Sorry Not Sorry" panose="02000506000000020004" pitchFamily="2" charset="77"/>
              </a:rPr>
              <a:t>Changes in SDI: </a:t>
            </a:r>
          </a:p>
        </p:txBody>
      </p:sp>
    </p:spTree>
    <p:extLst>
      <p:ext uri="{BB962C8B-B14F-4D97-AF65-F5344CB8AC3E}">
        <p14:creationId xmlns:p14="http://schemas.microsoft.com/office/powerpoint/2010/main" val="343898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23533" y="8814"/>
            <a:ext cx="326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00" dirty="0">
                <a:latin typeface="KG Sorry Not Sorry" panose="02000506000000020004" pitchFamily="2" charset="77"/>
                <a:ea typeface="PBCoffeeMakesMeSmile" panose="02000603000000000000" pitchFamily="2" charset="0"/>
              </a:rPr>
              <a:t>Opinion Paragraph</a:t>
            </a:r>
          </a:p>
          <a:p>
            <a:pPr algn="ctr"/>
            <a:r>
              <a:rPr lang="en-US" sz="1600" spc="1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growth chart</a:t>
            </a:r>
            <a:endParaRPr lang="en-US" spc="1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849" y="655144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Sorry Not Sorry" panose="02000506000000020004" pitchFamily="2" charset="77"/>
                <a:ea typeface="PBPeppermintMocha" panose="02000603000000000000" pitchFamily="2" charset="0"/>
              </a:rPr>
              <a:t>My goal: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03869"/>
              </p:ext>
            </p:extLst>
          </p:nvPr>
        </p:nvGraphicFramePr>
        <p:xfrm>
          <a:off x="288758" y="1363030"/>
          <a:ext cx="6737684" cy="81340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16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Sorry Not Sorry" panose="02000506000000020004" pitchFamily="2" charset="77"/>
                          <a:ea typeface="PBPeppermintMocha" panose="02000603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237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BBananaNutMuffin Medium" panose="02000603000000000000" pitchFamily="2" charset="0"/>
                          <a:ea typeface="PBBananaNutMuffin Medium" panose="02000603000000000000" pitchFamily="2" charset="0"/>
                        </a:rPr>
                        <a:t>date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07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943450" y="579386"/>
            <a:ext cx="227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seasons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1781A-9F1E-844D-AE22-E23C00D14947}"/>
              </a:ext>
            </a:extLst>
          </p:cNvPr>
          <p:cNvSpPr/>
          <p:nvPr/>
        </p:nvSpPr>
        <p:spPr>
          <a:xfrm>
            <a:off x="0" y="1164162"/>
            <a:ext cx="7315200" cy="523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194938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What is your favorite season?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281586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943450" y="579386"/>
            <a:ext cx="227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recess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25717"/>
            <a:ext cx="731520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KG Sorry Not Sorry" panose="02000506000000020004" pitchFamily="2" charset="77"/>
              </a:rPr>
              <a:t>Should  schools  have  a  minimum  requirement  of 3  recesses  a  day?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6836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Video games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Are video games good or bad for kids?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340177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pets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If you could own any pet, what pet would you choose?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141716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grades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Should students get paid for their grades?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159053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BB83C8-302B-4A43-8671-6FF01D0FB3A1}"/>
              </a:ext>
            </a:extLst>
          </p:cNvPr>
          <p:cNvSpPr txBox="1"/>
          <p:nvPr/>
        </p:nvSpPr>
        <p:spPr>
          <a:xfrm>
            <a:off x="228599" y="56167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50" dirty="0">
                <a:latin typeface="KG Sorry Not Sorry" panose="02000506000000020004" pitchFamily="2" charset="77"/>
              </a:rPr>
              <a:t>Opinion Paragraph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287AC-98FD-D84A-B0CB-6D7BF500980E}"/>
              </a:ext>
            </a:extLst>
          </p:cNvPr>
          <p:cNvSpPr txBox="1"/>
          <p:nvPr/>
        </p:nvSpPr>
        <p:spPr>
          <a:xfrm>
            <a:off x="4998720" y="112335"/>
            <a:ext cx="2316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Name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_________________</a:t>
            </a:r>
          </a:p>
          <a:p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Date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 </a:t>
            </a:r>
            <a:r>
              <a:rPr lang="en-US" sz="14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Score</a:t>
            </a:r>
            <a:r>
              <a:rPr lang="en-US" sz="1400" dirty="0">
                <a:latin typeface="Arial" panose="020B0604020202020204" pitchFamily="34" charset="0"/>
                <a:ea typeface="PBBananaNutMuffin Medium" panose="02000603000000000000" pitchFamily="2" charset="0"/>
                <a:cs typeface="Arial" panose="020B0604020202020204" pitchFamily="34" charset="0"/>
              </a:rPr>
              <a:t> _________________</a:t>
            </a:r>
            <a:endParaRPr lang="en-US" sz="14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9E8C-9B0A-754E-936B-E999211173BD}"/>
              </a:ext>
            </a:extLst>
          </p:cNvPr>
          <p:cNvSpPr txBox="1"/>
          <p:nvPr/>
        </p:nvSpPr>
        <p:spPr>
          <a:xfrm>
            <a:off x="678202" y="610163"/>
            <a:ext cx="280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TV show</a:t>
            </a:r>
            <a:endParaRPr lang="en-US" sz="2000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9D429-EDCD-2042-BE5A-38D25866A95C}"/>
              </a:ext>
            </a:extLst>
          </p:cNvPr>
          <p:cNvSpPr txBox="1"/>
          <p:nvPr/>
        </p:nvSpPr>
        <p:spPr>
          <a:xfrm>
            <a:off x="0" y="1256494"/>
            <a:ext cx="7315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Sorry Not Sorry" panose="02000506000000020004" pitchFamily="2" charset="77"/>
              </a:rPr>
              <a:t>What is your favorite TV show?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1C13B-607A-9C4A-A327-2434A163888E}"/>
              </a:ext>
            </a:extLst>
          </p:cNvPr>
          <p:cNvSpPr txBox="1"/>
          <p:nvPr/>
        </p:nvSpPr>
        <p:spPr>
          <a:xfrm>
            <a:off x="0" y="1844040"/>
            <a:ext cx="7315200" cy="66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D02A7-B7D1-CA49-9874-57DD3EE69BCB}"/>
              </a:ext>
            </a:extLst>
          </p:cNvPr>
          <p:cNvSpPr txBox="1"/>
          <p:nvPr/>
        </p:nvSpPr>
        <p:spPr>
          <a:xfrm>
            <a:off x="0" y="8532987"/>
            <a:ext cx="731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BBananaNutMuffin Medium" panose="02000603000000000000" pitchFamily="2" charset="0"/>
                <a:ea typeface="PBBananaNutMuffin Medium" panose="02000603000000000000" pitchFamily="2" charset="0"/>
              </a:rPr>
              <a:t>Checklist</a:t>
            </a:r>
            <a:endParaRPr lang="en-US" dirty="0">
              <a:latin typeface="PBBananaNutMuffin Medium" panose="02000603000000000000" pitchFamily="2" charset="0"/>
              <a:ea typeface="PBBananaNutMuffin Medium" panose="02000603000000000000" pitchFamily="2" charset="0"/>
            </a:endParaRPr>
          </a:p>
          <a:p>
            <a:pPr algn="ctr"/>
            <a:r>
              <a:rPr lang="en-US" dirty="0">
                <a:latin typeface="KG Sorry Not Sorry" panose="02000506000000020004" pitchFamily="2" charset="77"/>
                <a:ea typeface="PBBananaNutMuffin Medium" panose="02000603000000000000" pitchFamily="2" charset="0"/>
              </a:rPr>
              <a:t>_____ Topic sentence          _____3 reasons          _____Concluding sentence </a:t>
            </a:r>
          </a:p>
        </p:txBody>
      </p:sp>
    </p:spTree>
    <p:extLst>
      <p:ext uri="{BB962C8B-B14F-4D97-AF65-F5344CB8AC3E}">
        <p14:creationId xmlns:p14="http://schemas.microsoft.com/office/powerpoint/2010/main" val="307695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FFE9E6-2E11-ED40-9F73-4C4AFEA267E0}" vid="{38E88D62-90B3-854E-AAA5-F055110D1E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1090</Words>
  <Application>Microsoft Macintosh PowerPoint</Application>
  <PresentationFormat>Custom</PresentationFormat>
  <Paragraphs>311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KG Sorry Not Sorry</vt:lpstr>
      <vt:lpstr>PBBananaNutMuffin Medium</vt:lpstr>
      <vt:lpstr>PBCoffeeCake Medium</vt:lpstr>
      <vt:lpstr>PBCoffeeMakesMeSmile</vt:lpstr>
      <vt:lpstr>PBPeppermintMocha</vt:lpstr>
      <vt:lpstr>PBVanillaLatte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Teacher Dress Code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Ashley Boston</dc:creator>
  <cp:keywords/>
  <dc:description/>
  <cp:lastModifiedBy>Ashley Boston</cp:lastModifiedBy>
  <cp:revision>18</cp:revision>
  <cp:lastPrinted>2018-06-27T21:41:55Z</cp:lastPrinted>
  <dcterms:created xsi:type="dcterms:W3CDTF">2018-06-27T21:10:52Z</dcterms:created>
  <dcterms:modified xsi:type="dcterms:W3CDTF">2018-06-28T01:55:16Z</dcterms:modified>
  <cp:category/>
</cp:coreProperties>
</file>