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7" r:id="rId2"/>
    <p:sldId id="256" r:id="rId3"/>
    <p:sldId id="257" r:id="rId4"/>
    <p:sldId id="259" r:id="rId5"/>
    <p:sldId id="258" r:id="rId6"/>
    <p:sldId id="260" r:id="rId7"/>
    <p:sldId id="262" r:id="rId8"/>
    <p:sldId id="261" r:id="rId9"/>
    <p:sldId id="263" r:id="rId10"/>
    <p:sldId id="264" r:id="rId11"/>
    <p:sldId id="265" r:id="rId12"/>
    <p:sldId id="266" r:id="rId13"/>
  </p:sldIdLst>
  <p:sldSz cx="9144000" cy="6858000" type="letter"/>
  <p:notesSz cx="9296400" cy="7010400"/>
  <p:embeddedFontLs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ato Light" panose="020F0502020204030203" pitchFamily="34" charset="0"/>
      <p:regular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9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3BCC-559D-4A26-8996-2BBB893162C2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067A-9D70-4B69-BC6C-609AA1262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84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3BCC-559D-4A26-8996-2BBB893162C2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067A-9D70-4B69-BC6C-609AA1262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1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3BCC-559D-4A26-8996-2BBB893162C2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067A-9D70-4B69-BC6C-609AA1262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1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3BCC-559D-4A26-8996-2BBB893162C2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067A-9D70-4B69-BC6C-609AA1262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7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3BCC-559D-4A26-8996-2BBB893162C2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067A-9D70-4B69-BC6C-609AA1262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7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3BCC-559D-4A26-8996-2BBB893162C2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067A-9D70-4B69-BC6C-609AA1262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2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3BCC-559D-4A26-8996-2BBB893162C2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067A-9D70-4B69-BC6C-609AA1262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3BCC-559D-4A26-8996-2BBB893162C2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067A-9D70-4B69-BC6C-609AA1262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3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3BCC-559D-4A26-8996-2BBB893162C2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067A-9D70-4B69-BC6C-609AA1262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4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3BCC-559D-4A26-8996-2BBB893162C2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067A-9D70-4B69-BC6C-609AA1262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8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3BCC-559D-4A26-8996-2BBB893162C2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067A-9D70-4B69-BC6C-609AA1262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9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13BCC-559D-4A26-8996-2BBB893162C2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F067A-9D70-4B69-BC6C-609AA1262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2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B42535-CC3B-46C3-8002-3B0F534813E1}"/>
              </a:ext>
            </a:extLst>
          </p:cNvPr>
          <p:cNvSpPr txBox="1"/>
          <p:nvPr/>
        </p:nvSpPr>
        <p:spPr>
          <a:xfrm>
            <a:off x="2094766" y="265539"/>
            <a:ext cx="4954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RUBRICS INCLUDED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CFE35-BF67-463A-83C6-8BC0D0ED1D09}"/>
              </a:ext>
            </a:extLst>
          </p:cNvPr>
          <p:cNvSpPr txBox="1"/>
          <p:nvPr/>
        </p:nvSpPr>
        <p:spPr>
          <a:xfrm>
            <a:off x="1217733" y="1177418"/>
            <a:ext cx="670853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Blurting-out</a:t>
            </a:r>
          </a:p>
          <a:p>
            <a:pPr algn="ctr"/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Eloping</a:t>
            </a:r>
          </a:p>
          <a:p>
            <a:pPr algn="ctr"/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Work Completion-starts task</a:t>
            </a:r>
            <a:b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Work Completion-completes task</a:t>
            </a:r>
          </a:p>
          <a:p>
            <a:pPr algn="ctr"/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Verbal Aggression</a:t>
            </a:r>
          </a:p>
          <a:p>
            <a:pPr algn="ctr"/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Physical Aggression </a:t>
            </a:r>
          </a:p>
          <a:p>
            <a:pPr algn="ctr"/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Complying with Adult Requests</a:t>
            </a:r>
          </a:p>
          <a:p>
            <a:pPr algn="ctr"/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Active Listening during Problem Solving</a:t>
            </a:r>
            <a:b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Conflict Resolution </a:t>
            </a:r>
          </a:p>
          <a:p>
            <a:pPr algn="ctr"/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Positive Solution Interactions</a:t>
            </a:r>
          </a:p>
          <a:p>
            <a:pPr algn="ctr"/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Emotional Regulation </a:t>
            </a:r>
          </a:p>
          <a:p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B60FBB-0A60-4FD4-A5B4-C5D723EEBF9C}"/>
              </a:ext>
            </a:extLst>
          </p:cNvPr>
          <p:cNvSpPr/>
          <p:nvPr/>
        </p:nvSpPr>
        <p:spPr>
          <a:xfrm>
            <a:off x="79131" y="61546"/>
            <a:ext cx="8985739" cy="6734908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3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E70B9E-F40F-4BE5-BEB6-DE25946B79F9}"/>
              </a:ext>
            </a:extLst>
          </p:cNvPr>
          <p:cNvSpPr txBox="1"/>
          <p:nvPr/>
        </p:nvSpPr>
        <p:spPr>
          <a:xfrm>
            <a:off x="0" y="276999"/>
            <a:ext cx="898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CONFLICT RESOLUTION</a:t>
            </a: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35D7A35-A481-4663-9BF1-4B28EB8EB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345414"/>
              </p:ext>
            </p:extLst>
          </p:nvPr>
        </p:nvGraphicFramePr>
        <p:xfrm>
          <a:off x="73891" y="3034600"/>
          <a:ext cx="8986982" cy="15925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43841">
                  <a:extLst>
                    <a:ext uri="{9D8B030D-6E8A-4147-A177-3AD203B41FA5}">
                      <a16:colId xmlns:a16="http://schemas.microsoft.com/office/drawing/2014/main" val="1362560591"/>
                    </a:ext>
                  </a:extLst>
                </a:gridCol>
                <a:gridCol w="1605100">
                  <a:extLst>
                    <a:ext uri="{9D8B030D-6E8A-4147-A177-3AD203B41FA5}">
                      <a16:colId xmlns:a16="http://schemas.microsoft.com/office/drawing/2014/main" val="3517308886"/>
                    </a:ext>
                  </a:extLst>
                </a:gridCol>
                <a:gridCol w="1614625">
                  <a:extLst>
                    <a:ext uri="{9D8B030D-6E8A-4147-A177-3AD203B41FA5}">
                      <a16:colId xmlns:a16="http://schemas.microsoft.com/office/drawing/2014/main" val="1983119964"/>
                    </a:ext>
                  </a:extLst>
                </a:gridCol>
                <a:gridCol w="1474472">
                  <a:extLst>
                    <a:ext uri="{9D8B030D-6E8A-4147-A177-3AD203B41FA5}">
                      <a16:colId xmlns:a16="http://schemas.microsoft.com/office/drawing/2014/main" val="3246038187"/>
                    </a:ext>
                  </a:extLst>
                </a:gridCol>
                <a:gridCol w="1474472">
                  <a:extLst>
                    <a:ext uri="{9D8B030D-6E8A-4147-A177-3AD203B41FA5}">
                      <a16:colId xmlns:a16="http://schemas.microsoft.com/office/drawing/2014/main" val="885909137"/>
                    </a:ext>
                  </a:extLst>
                </a:gridCol>
                <a:gridCol w="1474472">
                  <a:extLst>
                    <a:ext uri="{9D8B030D-6E8A-4147-A177-3AD203B41FA5}">
                      <a16:colId xmlns:a16="http://schemas.microsoft.com/office/drawing/2014/main" val="2286103137"/>
                    </a:ext>
                  </a:extLst>
                </a:gridCol>
              </a:tblGrid>
              <a:tr h="714664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1400" b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below standard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</a:t>
                      </a:r>
                      <a:b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2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approaching standard</a:t>
                      </a:r>
                      <a:endParaRPr lang="en-US" sz="1400" b="0" i="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3</a:t>
                      </a:r>
                      <a:b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at standard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4</a:t>
                      </a:r>
                      <a:b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exceeds standard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SCORE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305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# of conflict resolution skills developed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  <a:p>
                      <a:pPr algn="ctr"/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0-9</a:t>
                      </a:r>
                    </a:p>
                    <a:p>
                      <a:pPr algn="ctr"/>
                      <a:endParaRPr lang="en-US" sz="10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9-13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14-17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Time:</a:t>
                      </a:r>
                      <a:b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Lesson:</a:t>
                      </a:r>
                      <a:b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SCORE: </a:t>
                      </a:r>
                      <a:b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Notes</a:t>
                      </a:r>
                      <a:r>
                        <a:rPr lang="en-US" sz="105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: </a:t>
                      </a:r>
                    </a:p>
                    <a:p>
                      <a:pPr algn="ctr"/>
                      <a:endParaRPr lang="en-US" sz="10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20313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722503B-98C2-46AC-9BB8-95A943675DF4}"/>
              </a:ext>
            </a:extLst>
          </p:cNvPr>
          <p:cNvSpPr txBox="1"/>
          <p:nvPr/>
        </p:nvSpPr>
        <p:spPr>
          <a:xfrm>
            <a:off x="73891" y="611441"/>
            <a:ext cx="8986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827713" algn="l"/>
              </a:tabLst>
            </a:pPr>
            <a:r>
              <a:rPr lang="en-US" sz="1200" b="1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CONFLICT RESOLUTION: 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Using attentive listening skills, kind tone and words, and reach an agreement and/or create a plan when conflicts or various situations arise.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6B648B-4B40-4D1C-8E4C-09630B711EB4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STUDENT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							        						 </a:t>
            </a:r>
            <a:r>
              <a:rPr lang="en-US" sz="12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OBSERVER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				 </a:t>
            </a:r>
            <a:r>
              <a:rPr lang="en-US" sz="12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DATE</a:t>
            </a:r>
            <a:endParaRPr lang="en-US" sz="1100" u="sng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5CC95-7083-4DCE-9F38-3B785DE05867}"/>
              </a:ext>
            </a:extLst>
          </p:cNvPr>
          <p:cNvSpPr txBox="1"/>
          <p:nvPr/>
        </p:nvSpPr>
        <p:spPr>
          <a:xfrm>
            <a:off x="64655" y="1073106"/>
            <a:ext cx="36021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CONFLICT RESOLUTION SKILLS:</a:t>
            </a:r>
            <a:endParaRPr lang="en-US" sz="1400" u="sng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Can say the problem with out blame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Can think of solutions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Can explore consequences (what could have happened)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Can consider different solutions.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Can pick the best solution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Can make a plan to solve the problem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Can accept responsibility for role in situation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Can share their perspective of events. </a:t>
            </a:r>
          </a:p>
          <a:p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7199EB-9821-46A5-9169-D3252AE19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53841"/>
              </p:ext>
            </p:extLst>
          </p:nvPr>
        </p:nvGraphicFramePr>
        <p:xfrm>
          <a:off x="-4618" y="4734368"/>
          <a:ext cx="9144000" cy="21234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52945">
                  <a:extLst>
                    <a:ext uri="{9D8B030D-6E8A-4147-A177-3AD203B41FA5}">
                      <a16:colId xmlns:a16="http://schemas.microsoft.com/office/drawing/2014/main" val="3183392048"/>
                    </a:ext>
                  </a:extLst>
                </a:gridCol>
                <a:gridCol w="1136073">
                  <a:extLst>
                    <a:ext uri="{9D8B030D-6E8A-4147-A177-3AD203B41FA5}">
                      <a16:colId xmlns:a16="http://schemas.microsoft.com/office/drawing/2014/main" val="4237695305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516308849"/>
                    </a:ext>
                  </a:extLst>
                </a:gridCol>
                <a:gridCol w="2382982">
                  <a:extLst>
                    <a:ext uri="{9D8B030D-6E8A-4147-A177-3AD203B41FA5}">
                      <a16:colId xmlns:a16="http://schemas.microsoft.com/office/drawing/2014/main" val="1810073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DATE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TIME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Conflict Resolution Summary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Which skills did he student use? Which skills do we need to teach the student?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79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70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4178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689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71629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CB1055E-86B1-4DFF-B722-D7EF2BDE29CC}"/>
              </a:ext>
            </a:extLst>
          </p:cNvPr>
          <p:cNvSpPr txBox="1"/>
          <p:nvPr/>
        </p:nvSpPr>
        <p:spPr>
          <a:xfrm>
            <a:off x="3666837" y="1077954"/>
            <a:ext cx="539403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Can give feedback on an agreement or plan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Shows a willingness to repair the relationship with those involved.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Shows a wiliness to accept repair from those involved. 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Keeps voice off when hearing another persons perspective.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Asks questions before challenging statements made against self.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Can repeat back what they heard the other person say.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Makes eye contact when listening.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Responds using a kind tone.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Responds using kind words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Responds using “I” statements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700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E70B9E-F40F-4BE5-BEB6-DE25946B79F9}"/>
              </a:ext>
            </a:extLst>
          </p:cNvPr>
          <p:cNvSpPr txBox="1"/>
          <p:nvPr/>
        </p:nvSpPr>
        <p:spPr>
          <a:xfrm>
            <a:off x="0" y="276999"/>
            <a:ext cx="898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POSITIVE SOCIAL INTERACTIONS </a:t>
            </a: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35D7A35-A481-4663-9BF1-4B28EB8EB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75009"/>
              </p:ext>
            </p:extLst>
          </p:nvPr>
        </p:nvGraphicFramePr>
        <p:xfrm>
          <a:off x="64655" y="2609974"/>
          <a:ext cx="8986982" cy="15925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43841">
                  <a:extLst>
                    <a:ext uri="{9D8B030D-6E8A-4147-A177-3AD203B41FA5}">
                      <a16:colId xmlns:a16="http://schemas.microsoft.com/office/drawing/2014/main" val="1362560591"/>
                    </a:ext>
                  </a:extLst>
                </a:gridCol>
                <a:gridCol w="1605100">
                  <a:extLst>
                    <a:ext uri="{9D8B030D-6E8A-4147-A177-3AD203B41FA5}">
                      <a16:colId xmlns:a16="http://schemas.microsoft.com/office/drawing/2014/main" val="3517308886"/>
                    </a:ext>
                  </a:extLst>
                </a:gridCol>
                <a:gridCol w="1614625">
                  <a:extLst>
                    <a:ext uri="{9D8B030D-6E8A-4147-A177-3AD203B41FA5}">
                      <a16:colId xmlns:a16="http://schemas.microsoft.com/office/drawing/2014/main" val="1983119964"/>
                    </a:ext>
                  </a:extLst>
                </a:gridCol>
                <a:gridCol w="1474472">
                  <a:extLst>
                    <a:ext uri="{9D8B030D-6E8A-4147-A177-3AD203B41FA5}">
                      <a16:colId xmlns:a16="http://schemas.microsoft.com/office/drawing/2014/main" val="3246038187"/>
                    </a:ext>
                  </a:extLst>
                </a:gridCol>
                <a:gridCol w="1474472">
                  <a:extLst>
                    <a:ext uri="{9D8B030D-6E8A-4147-A177-3AD203B41FA5}">
                      <a16:colId xmlns:a16="http://schemas.microsoft.com/office/drawing/2014/main" val="885909137"/>
                    </a:ext>
                  </a:extLst>
                </a:gridCol>
                <a:gridCol w="1474472">
                  <a:extLst>
                    <a:ext uri="{9D8B030D-6E8A-4147-A177-3AD203B41FA5}">
                      <a16:colId xmlns:a16="http://schemas.microsoft.com/office/drawing/2014/main" val="2286103137"/>
                    </a:ext>
                  </a:extLst>
                </a:gridCol>
              </a:tblGrid>
              <a:tr h="714664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1400" b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below standard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</a:t>
                      </a:r>
                      <a:b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2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approaching standard</a:t>
                      </a:r>
                      <a:endParaRPr lang="en-US" sz="1400" b="0" i="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3</a:t>
                      </a:r>
                      <a:b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at standard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4</a:t>
                      </a:r>
                      <a:b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exceeds standard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SCORE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305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# of positive social skills developed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  <a:p>
                      <a:pPr algn="ctr"/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0-7</a:t>
                      </a:r>
                    </a:p>
                    <a:p>
                      <a:pPr algn="ctr"/>
                      <a:endParaRPr lang="en-US" sz="10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7-10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11-13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Time:</a:t>
                      </a:r>
                      <a:b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Lesson:</a:t>
                      </a:r>
                      <a:b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SCORE: </a:t>
                      </a:r>
                      <a:b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Notes</a:t>
                      </a:r>
                      <a:r>
                        <a:rPr lang="en-US" sz="105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: </a:t>
                      </a:r>
                    </a:p>
                    <a:p>
                      <a:pPr algn="ctr"/>
                      <a:endParaRPr lang="en-US" sz="10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20313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722503B-98C2-46AC-9BB8-95A943675DF4}"/>
              </a:ext>
            </a:extLst>
          </p:cNvPr>
          <p:cNvSpPr txBox="1"/>
          <p:nvPr/>
        </p:nvSpPr>
        <p:spPr>
          <a:xfrm>
            <a:off x="73891" y="611441"/>
            <a:ext cx="8986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827713" algn="l"/>
              </a:tabLst>
            </a:pPr>
            <a:r>
              <a:rPr lang="en-US" sz="1200" b="1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SOCIAL INTERACTIONS: 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Observable actions and words when interacting with classmates and peers.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6B648B-4B40-4D1C-8E4C-09630B711EB4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STUDENT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							        						 </a:t>
            </a:r>
            <a:r>
              <a:rPr lang="en-US" sz="12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OBSERVER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				 </a:t>
            </a:r>
            <a:r>
              <a:rPr lang="en-US" sz="12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DATE</a:t>
            </a:r>
            <a:endParaRPr lang="en-US" sz="1100" u="sng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5CC95-7083-4DCE-9F38-3B785DE05867}"/>
              </a:ext>
            </a:extLst>
          </p:cNvPr>
          <p:cNvSpPr txBox="1"/>
          <p:nvPr/>
        </p:nvSpPr>
        <p:spPr>
          <a:xfrm>
            <a:off x="64655" y="871716"/>
            <a:ext cx="360218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POSITIVE SOCIAL INTERACTIONS: </a:t>
            </a:r>
            <a:endParaRPr lang="en-US" sz="1400" u="sng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Uses kind words to peers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Makes kind non-verbal gestures towards peers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Speak in a kind and quiet tone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Honors personal space of others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Honors wishes of classmates (please stop)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Asks peers questions to get to know them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Asks permission before taking others things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Listens when peers are talking to them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7199EB-9821-46A5-9169-D3252AE19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634513"/>
              </p:ext>
            </p:extLst>
          </p:nvPr>
        </p:nvGraphicFramePr>
        <p:xfrm>
          <a:off x="-13854" y="4307593"/>
          <a:ext cx="9144000" cy="2494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52945">
                  <a:extLst>
                    <a:ext uri="{9D8B030D-6E8A-4147-A177-3AD203B41FA5}">
                      <a16:colId xmlns:a16="http://schemas.microsoft.com/office/drawing/2014/main" val="3183392048"/>
                    </a:ext>
                  </a:extLst>
                </a:gridCol>
                <a:gridCol w="1136073">
                  <a:extLst>
                    <a:ext uri="{9D8B030D-6E8A-4147-A177-3AD203B41FA5}">
                      <a16:colId xmlns:a16="http://schemas.microsoft.com/office/drawing/2014/main" val="4237695305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516308849"/>
                    </a:ext>
                  </a:extLst>
                </a:gridCol>
                <a:gridCol w="2382982">
                  <a:extLst>
                    <a:ext uri="{9D8B030D-6E8A-4147-A177-3AD203B41FA5}">
                      <a16:colId xmlns:a16="http://schemas.microsoft.com/office/drawing/2014/main" val="1810073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DATE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TIME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Positive Social Interaction Observation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Which skills do you observe? Which skills do we need to teach?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79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70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4178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689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716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0725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CB1055E-86B1-4DFF-B722-D7EF2BDE29CC}"/>
              </a:ext>
            </a:extLst>
          </p:cNvPr>
          <p:cNvSpPr txBox="1"/>
          <p:nvPr/>
        </p:nvSpPr>
        <p:spPr>
          <a:xfrm>
            <a:off x="3666837" y="876564"/>
            <a:ext cx="539403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Eats lunch with peers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Allows other to play with them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Is willing to engage in conflict resolution as problems arise.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Encourages peers to make good choices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Uses kind words to describe other students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68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E70B9E-F40F-4BE5-BEB6-DE25946B79F9}"/>
              </a:ext>
            </a:extLst>
          </p:cNvPr>
          <p:cNvSpPr txBox="1"/>
          <p:nvPr/>
        </p:nvSpPr>
        <p:spPr>
          <a:xfrm>
            <a:off x="0" y="276999"/>
            <a:ext cx="898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SELF-REGULATION</a:t>
            </a: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35D7A35-A481-4663-9BF1-4B28EB8EB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072563"/>
              </p:ext>
            </p:extLst>
          </p:nvPr>
        </p:nvGraphicFramePr>
        <p:xfrm>
          <a:off x="64655" y="2354219"/>
          <a:ext cx="8986982" cy="15925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43841">
                  <a:extLst>
                    <a:ext uri="{9D8B030D-6E8A-4147-A177-3AD203B41FA5}">
                      <a16:colId xmlns:a16="http://schemas.microsoft.com/office/drawing/2014/main" val="1362560591"/>
                    </a:ext>
                  </a:extLst>
                </a:gridCol>
                <a:gridCol w="1605100">
                  <a:extLst>
                    <a:ext uri="{9D8B030D-6E8A-4147-A177-3AD203B41FA5}">
                      <a16:colId xmlns:a16="http://schemas.microsoft.com/office/drawing/2014/main" val="3517308886"/>
                    </a:ext>
                  </a:extLst>
                </a:gridCol>
                <a:gridCol w="1614625">
                  <a:extLst>
                    <a:ext uri="{9D8B030D-6E8A-4147-A177-3AD203B41FA5}">
                      <a16:colId xmlns:a16="http://schemas.microsoft.com/office/drawing/2014/main" val="1983119964"/>
                    </a:ext>
                  </a:extLst>
                </a:gridCol>
                <a:gridCol w="1474472">
                  <a:extLst>
                    <a:ext uri="{9D8B030D-6E8A-4147-A177-3AD203B41FA5}">
                      <a16:colId xmlns:a16="http://schemas.microsoft.com/office/drawing/2014/main" val="3246038187"/>
                    </a:ext>
                  </a:extLst>
                </a:gridCol>
                <a:gridCol w="1474472">
                  <a:extLst>
                    <a:ext uri="{9D8B030D-6E8A-4147-A177-3AD203B41FA5}">
                      <a16:colId xmlns:a16="http://schemas.microsoft.com/office/drawing/2014/main" val="885909137"/>
                    </a:ext>
                  </a:extLst>
                </a:gridCol>
                <a:gridCol w="1474472">
                  <a:extLst>
                    <a:ext uri="{9D8B030D-6E8A-4147-A177-3AD203B41FA5}">
                      <a16:colId xmlns:a16="http://schemas.microsoft.com/office/drawing/2014/main" val="2286103137"/>
                    </a:ext>
                  </a:extLst>
                </a:gridCol>
              </a:tblGrid>
              <a:tr h="714664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1400" b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below standard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</a:t>
                      </a:r>
                      <a:b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2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approaching standard</a:t>
                      </a:r>
                      <a:endParaRPr lang="en-US" sz="1400" b="0" i="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3</a:t>
                      </a:r>
                      <a:b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at standard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4</a:t>
                      </a:r>
                      <a:b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exceeds standard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SCORE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305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# of positive social skills developed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  <a:p>
                      <a:pPr algn="ctr"/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0-4</a:t>
                      </a:r>
                    </a:p>
                    <a:p>
                      <a:pPr algn="ctr"/>
                      <a:endParaRPr lang="en-US" sz="10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5-6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Time:</a:t>
                      </a:r>
                      <a:b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Lesson:</a:t>
                      </a:r>
                      <a:b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SCORE: </a:t>
                      </a:r>
                      <a:b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Notes</a:t>
                      </a:r>
                      <a:r>
                        <a:rPr lang="en-US" sz="105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: </a:t>
                      </a:r>
                    </a:p>
                    <a:p>
                      <a:pPr algn="ctr"/>
                      <a:endParaRPr lang="en-US" sz="10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20313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722503B-98C2-46AC-9BB8-95A943675DF4}"/>
              </a:ext>
            </a:extLst>
          </p:cNvPr>
          <p:cNvSpPr txBox="1"/>
          <p:nvPr/>
        </p:nvSpPr>
        <p:spPr>
          <a:xfrm>
            <a:off x="73891" y="540692"/>
            <a:ext cx="8986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827713" algn="l"/>
              </a:tabLst>
            </a:pPr>
            <a:r>
              <a:rPr lang="en-US" sz="1200" b="1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SELF-REGULATION: 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 ability to act in your own long term best interest, to calm yourself when you are upset and to cheer yourself up when you are sad.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6B648B-4B40-4D1C-8E4C-09630B711EB4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STUDENT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							        						 </a:t>
            </a:r>
            <a:r>
              <a:rPr lang="en-US" sz="12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OBSERVER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				 </a:t>
            </a:r>
            <a:r>
              <a:rPr lang="en-US" sz="12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DATE</a:t>
            </a:r>
            <a:endParaRPr lang="en-US" sz="1100" u="sng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5CC95-7083-4DCE-9F38-3B785DE05867}"/>
              </a:ext>
            </a:extLst>
          </p:cNvPr>
          <p:cNvSpPr txBox="1"/>
          <p:nvPr/>
        </p:nvSpPr>
        <p:spPr>
          <a:xfrm>
            <a:off x="64655" y="871716"/>
            <a:ext cx="360218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SELF-REGULATION SKILLS: </a:t>
            </a:r>
            <a:endParaRPr lang="en-US" sz="1400" u="sng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Can identify an emotion or feeling within self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Can identify emotions or feelings in others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Can use a strategy if the teacher tells them to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Can use strategies when presented with a choice board or list of choices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Can independently use a self-regulation strategy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7199EB-9821-46A5-9169-D3252AE19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521985"/>
              </p:ext>
            </p:extLst>
          </p:nvPr>
        </p:nvGraphicFramePr>
        <p:xfrm>
          <a:off x="-13854" y="4307593"/>
          <a:ext cx="9144000" cy="2225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52945">
                  <a:extLst>
                    <a:ext uri="{9D8B030D-6E8A-4147-A177-3AD203B41FA5}">
                      <a16:colId xmlns:a16="http://schemas.microsoft.com/office/drawing/2014/main" val="3183392048"/>
                    </a:ext>
                  </a:extLst>
                </a:gridCol>
                <a:gridCol w="1136073">
                  <a:extLst>
                    <a:ext uri="{9D8B030D-6E8A-4147-A177-3AD203B41FA5}">
                      <a16:colId xmlns:a16="http://schemas.microsoft.com/office/drawing/2014/main" val="4237695305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516308849"/>
                    </a:ext>
                  </a:extLst>
                </a:gridCol>
                <a:gridCol w="2382982">
                  <a:extLst>
                    <a:ext uri="{9D8B030D-6E8A-4147-A177-3AD203B41FA5}">
                      <a16:colId xmlns:a16="http://schemas.microsoft.com/office/drawing/2014/main" val="1810073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DATE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TIME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Description of self-regulation strategy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Was it effective? 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79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70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4178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689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716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0725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CB1055E-86B1-4DFF-B722-D7EF2BDE29CC}"/>
              </a:ext>
            </a:extLst>
          </p:cNvPr>
          <p:cNvSpPr txBox="1"/>
          <p:nvPr/>
        </p:nvSpPr>
        <p:spPr>
          <a:xfrm>
            <a:off x="3666837" y="876564"/>
            <a:ext cx="539403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Will use one communication strategy to share needs with a teacher/school staff member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Verbally communicates needs to teacher/school staff when feeling an unpleasant emotion.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Is learning how to engage in a conflict resolution cycle even when feeling unpleasant emotions.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6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076375-8396-4BA4-9B29-2B89985EC6AB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STUDENT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							        						 </a:t>
            </a:r>
            <a:r>
              <a:rPr lang="en-US" sz="12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OBSERVER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				 </a:t>
            </a:r>
            <a:r>
              <a:rPr lang="en-US" sz="12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DATE</a:t>
            </a:r>
            <a:endParaRPr lang="en-US" sz="1100" u="sng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70B9E-F40F-4BE5-BEB6-DE25946B79F9}"/>
              </a:ext>
            </a:extLst>
          </p:cNvPr>
          <p:cNvSpPr txBox="1"/>
          <p:nvPr/>
        </p:nvSpPr>
        <p:spPr>
          <a:xfrm>
            <a:off x="73891" y="276999"/>
            <a:ext cx="898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BLURTING-OUT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RUBRIC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35D7A35-A481-4663-9BF1-4B28EB8EB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015096"/>
              </p:ext>
            </p:extLst>
          </p:nvPr>
        </p:nvGraphicFramePr>
        <p:xfrm>
          <a:off x="73891" y="923329"/>
          <a:ext cx="8986984" cy="359775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65131">
                  <a:extLst>
                    <a:ext uri="{9D8B030D-6E8A-4147-A177-3AD203B41FA5}">
                      <a16:colId xmlns:a16="http://schemas.microsoft.com/office/drawing/2014/main" val="1362560591"/>
                    </a:ext>
                  </a:extLst>
                </a:gridCol>
                <a:gridCol w="1630529">
                  <a:extLst>
                    <a:ext uri="{9D8B030D-6E8A-4147-A177-3AD203B41FA5}">
                      <a16:colId xmlns:a16="http://schemas.microsoft.com/office/drawing/2014/main" val="3517308886"/>
                    </a:ext>
                  </a:extLst>
                </a:gridCol>
                <a:gridCol w="1497831">
                  <a:extLst>
                    <a:ext uri="{9D8B030D-6E8A-4147-A177-3AD203B41FA5}">
                      <a16:colId xmlns:a16="http://schemas.microsoft.com/office/drawing/2014/main" val="1983119964"/>
                    </a:ext>
                  </a:extLst>
                </a:gridCol>
                <a:gridCol w="1497831">
                  <a:extLst>
                    <a:ext uri="{9D8B030D-6E8A-4147-A177-3AD203B41FA5}">
                      <a16:colId xmlns:a16="http://schemas.microsoft.com/office/drawing/2014/main" val="3246038187"/>
                    </a:ext>
                  </a:extLst>
                </a:gridCol>
                <a:gridCol w="1497831">
                  <a:extLst>
                    <a:ext uri="{9D8B030D-6E8A-4147-A177-3AD203B41FA5}">
                      <a16:colId xmlns:a16="http://schemas.microsoft.com/office/drawing/2014/main" val="885909137"/>
                    </a:ext>
                  </a:extLst>
                </a:gridCol>
                <a:gridCol w="1497831">
                  <a:extLst>
                    <a:ext uri="{9D8B030D-6E8A-4147-A177-3AD203B41FA5}">
                      <a16:colId xmlns:a16="http://schemas.microsoft.com/office/drawing/2014/main" val="2286103137"/>
                    </a:ext>
                  </a:extLst>
                </a:gridCol>
              </a:tblGrid>
              <a:tr h="7147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Interval: </a:t>
                      </a:r>
                      <a:r>
                        <a:rPr lang="en-US" sz="1200" b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10 minutes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1400" b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below standard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</a:t>
                      </a:r>
                      <a:b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2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approaching standard</a:t>
                      </a:r>
                      <a:endParaRPr lang="en-US" sz="1400" b="0" i="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3</a:t>
                      </a:r>
                      <a:b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at standard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4</a:t>
                      </a:r>
                      <a:b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exceeds standard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SCORE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305627"/>
                  </a:ext>
                </a:extLst>
              </a:tr>
              <a:tr h="9232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Blurting-out during </a:t>
                      </a:r>
                      <a:r>
                        <a:rPr lang="en-US" sz="1400" b="1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whole group </a:t>
                      </a:r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instruction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Over 10 blurt-outs </a:t>
                      </a:r>
                    </a:p>
                    <a:p>
                      <a:pPr algn="ctr"/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or</a:t>
                      </a:r>
                    </a:p>
                    <a:p>
                      <a:pPr algn="ctr"/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7-10 blurt-outs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Less than 8 blurt-outs</a:t>
                      </a:r>
                      <a:b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or</a:t>
                      </a:r>
                      <a:b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3-6 blurt-outs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Less than 2 blurt-outs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No blurt- outs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Time:</a:t>
                      </a:r>
                      <a:br>
                        <a:rPr lang="en-US" sz="9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9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Lesson:</a:t>
                      </a:r>
                      <a:br>
                        <a:rPr lang="en-US" sz="9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9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SCORE: </a:t>
                      </a:r>
                      <a:br>
                        <a:rPr lang="en-US" sz="9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9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Notes</a:t>
                      </a: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: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203132"/>
                  </a:ext>
                </a:extLst>
              </a:tr>
              <a:tr h="9232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Blurting-out during </a:t>
                      </a:r>
                      <a:r>
                        <a:rPr lang="en-US" sz="1400" b="1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small group </a:t>
                      </a:r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instruction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Over 10 blurt-outs </a:t>
                      </a:r>
                    </a:p>
                    <a:p>
                      <a:pPr algn="ctr"/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or</a:t>
                      </a:r>
                    </a:p>
                    <a:p>
                      <a:pPr algn="ctr"/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7-10 blurt-outs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Less than 8 blurt-outs</a:t>
                      </a:r>
                      <a:b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or</a:t>
                      </a:r>
                      <a:b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3-6 blurt-outs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Less than 2 blurt-outs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No blurt- outs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Time:</a:t>
                      </a:r>
                      <a:b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Lesson:</a:t>
                      </a:r>
                      <a:b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SCORE: </a:t>
                      </a:r>
                      <a:b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Notes</a:t>
                      </a:r>
                      <a:r>
                        <a:rPr lang="en-US" sz="105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: </a:t>
                      </a:r>
                    </a:p>
                    <a:p>
                      <a:pPr algn="l"/>
                      <a:endParaRPr lang="en-US" sz="10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6640"/>
                  </a:ext>
                </a:extLst>
              </a:tr>
              <a:tr h="9764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Blurting-out during </a:t>
                      </a:r>
                      <a:r>
                        <a:rPr lang="en-US" sz="1400" b="1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independent work time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Over 10 blurt-outs </a:t>
                      </a:r>
                    </a:p>
                    <a:p>
                      <a:pPr algn="ctr"/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or</a:t>
                      </a:r>
                    </a:p>
                    <a:p>
                      <a:pPr algn="ctr"/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7-10 blurt-outs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Less than 8 blurt-outs</a:t>
                      </a:r>
                      <a:b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or</a:t>
                      </a:r>
                      <a:b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3-6 blurt-outs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Less than 2 blurt-outs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No blurt- outs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Time:</a:t>
                      </a:r>
                      <a:b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Lesson:</a:t>
                      </a:r>
                      <a:b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SCORE: </a:t>
                      </a:r>
                      <a:b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Notes</a:t>
                      </a:r>
                      <a:r>
                        <a:rPr lang="en-US" sz="105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: </a:t>
                      </a:r>
                    </a:p>
                    <a:p>
                      <a:pPr algn="l"/>
                      <a:endParaRPr lang="en-US" sz="10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169405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722503B-98C2-46AC-9BB8-95A943675DF4}"/>
              </a:ext>
            </a:extLst>
          </p:cNvPr>
          <p:cNvSpPr txBox="1"/>
          <p:nvPr/>
        </p:nvSpPr>
        <p:spPr>
          <a:xfrm>
            <a:off x="73891" y="646331"/>
            <a:ext cx="8986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Blurting-out: 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making verbal statements or comments that are off-task during inappropriate times to talk.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08A74E-EF5E-49F0-9CC1-2E570715C3D1}"/>
              </a:ext>
            </a:extLst>
          </p:cNvPr>
          <p:cNvSpPr txBox="1"/>
          <p:nvPr/>
        </p:nvSpPr>
        <p:spPr>
          <a:xfrm>
            <a:off x="73891" y="4655127"/>
            <a:ext cx="898698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Day of the week__________________________</a:t>
            </a:r>
            <a:b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Frequency data 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(tally each time a student blurt-outs an off-task statement during an inappropriate time to talk): </a:t>
            </a:r>
          </a:p>
          <a:p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													Total:___________________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08040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E70B9E-F40F-4BE5-BEB6-DE25946B79F9}"/>
              </a:ext>
            </a:extLst>
          </p:cNvPr>
          <p:cNvSpPr txBox="1"/>
          <p:nvPr/>
        </p:nvSpPr>
        <p:spPr>
          <a:xfrm>
            <a:off x="0" y="311889"/>
            <a:ext cx="898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ELOPING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RUBRIC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35D7A35-A481-4663-9BF1-4B28EB8EB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511937"/>
              </p:ext>
            </p:extLst>
          </p:nvPr>
        </p:nvGraphicFramePr>
        <p:xfrm>
          <a:off x="73891" y="923329"/>
          <a:ext cx="8986982" cy="16335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43841">
                  <a:extLst>
                    <a:ext uri="{9D8B030D-6E8A-4147-A177-3AD203B41FA5}">
                      <a16:colId xmlns:a16="http://schemas.microsoft.com/office/drawing/2014/main" val="1362560591"/>
                    </a:ext>
                  </a:extLst>
                </a:gridCol>
                <a:gridCol w="1605100">
                  <a:extLst>
                    <a:ext uri="{9D8B030D-6E8A-4147-A177-3AD203B41FA5}">
                      <a16:colId xmlns:a16="http://schemas.microsoft.com/office/drawing/2014/main" val="3517308886"/>
                    </a:ext>
                  </a:extLst>
                </a:gridCol>
                <a:gridCol w="1614625">
                  <a:extLst>
                    <a:ext uri="{9D8B030D-6E8A-4147-A177-3AD203B41FA5}">
                      <a16:colId xmlns:a16="http://schemas.microsoft.com/office/drawing/2014/main" val="1983119964"/>
                    </a:ext>
                  </a:extLst>
                </a:gridCol>
                <a:gridCol w="1474472">
                  <a:extLst>
                    <a:ext uri="{9D8B030D-6E8A-4147-A177-3AD203B41FA5}">
                      <a16:colId xmlns:a16="http://schemas.microsoft.com/office/drawing/2014/main" val="3246038187"/>
                    </a:ext>
                  </a:extLst>
                </a:gridCol>
                <a:gridCol w="1474472">
                  <a:extLst>
                    <a:ext uri="{9D8B030D-6E8A-4147-A177-3AD203B41FA5}">
                      <a16:colId xmlns:a16="http://schemas.microsoft.com/office/drawing/2014/main" val="885909137"/>
                    </a:ext>
                  </a:extLst>
                </a:gridCol>
                <a:gridCol w="1474472">
                  <a:extLst>
                    <a:ext uri="{9D8B030D-6E8A-4147-A177-3AD203B41FA5}">
                      <a16:colId xmlns:a16="http://schemas.microsoft.com/office/drawing/2014/main" val="2286103137"/>
                    </a:ext>
                  </a:extLst>
                </a:gridCol>
              </a:tblGrid>
              <a:tr h="71466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Interval: </a:t>
                      </a:r>
                      <a:r>
                        <a:rPr lang="en-US" sz="1200" b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entire school day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1400" b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below standard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</a:t>
                      </a:r>
                      <a:b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2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approaching standard</a:t>
                      </a:r>
                      <a:endParaRPr lang="en-US" sz="1400" b="0" i="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3</a:t>
                      </a:r>
                      <a:b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at standard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4</a:t>
                      </a:r>
                      <a:b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exceeds standard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SCORE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305627"/>
                  </a:ext>
                </a:extLst>
              </a:tr>
              <a:tr h="9020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Elopes from the classroom environment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Over 8 times in a school day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Between</a:t>
                      </a:r>
                      <a:b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3-8 times 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Less than 2 times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no eloping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Time:</a:t>
                      </a:r>
                      <a:br>
                        <a:rPr lang="en-US" sz="9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9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Lesson:</a:t>
                      </a:r>
                      <a:br>
                        <a:rPr lang="en-US" sz="9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9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SCORE: </a:t>
                      </a:r>
                      <a:br>
                        <a:rPr lang="en-US" sz="9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9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Notes</a:t>
                      </a: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: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20313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722503B-98C2-46AC-9BB8-95A943675DF4}"/>
              </a:ext>
            </a:extLst>
          </p:cNvPr>
          <p:cNvSpPr txBox="1"/>
          <p:nvPr/>
        </p:nvSpPr>
        <p:spPr>
          <a:xfrm>
            <a:off x="73891" y="646331"/>
            <a:ext cx="8986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ELOPING: 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leaving the designated classroom environment </a:t>
            </a:r>
            <a:r>
              <a:rPr lang="en-US" sz="12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without 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permission.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AD85A32-22E0-484F-8AD5-83A6D7C57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843362"/>
              </p:ext>
            </p:extLst>
          </p:nvPr>
        </p:nvGraphicFramePr>
        <p:xfrm>
          <a:off x="0" y="3041073"/>
          <a:ext cx="9144000" cy="3794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52945">
                  <a:extLst>
                    <a:ext uri="{9D8B030D-6E8A-4147-A177-3AD203B41FA5}">
                      <a16:colId xmlns:a16="http://schemas.microsoft.com/office/drawing/2014/main" val="4276848048"/>
                    </a:ext>
                  </a:extLst>
                </a:gridCol>
                <a:gridCol w="1136073">
                  <a:extLst>
                    <a:ext uri="{9D8B030D-6E8A-4147-A177-3AD203B41FA5}">
                      <a16:colId xmlns:a16="http://schemas.microsoft.com/office/drawing/2014/main" val="69372183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92689729"/>
                    </a:ext>
                  </a:extLst>
                </a:gridCol>
                <a:gridCol w="2382982">
                  <a:extLst>
                    <a:ext uri="{9D8B030D-6E8A-4147-A177-3AD203B41FA5}">
                      <a16:colId xmlns:a16="http://schemas.microsoft.com/office/drawing/2014/main" val="15860553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DATE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TIME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Hypothesis to why student eloped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What happened after the student eloped?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877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937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818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9930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008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5207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587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26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920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09454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5F0CDF0-D079-4E97-B3FA-3C57E56D29A4}"/>
              </a:ext>
            </a:extLst>
          </p:cNvPr>
          <p:cNvSpPr txBox="1"/>
          <p:nvPr/>
        </p:nvSpPr>
        <p:spPr>
          <a:xfrm>
            <a:off x="73891" y="2625966"/>
            <a:ext cx="898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ELOPEMENT TRACKER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6B648B-4B40-4D1C-8E4C-09630B711EB4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STUDENT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							        						 </a:t>
            </a:r>
            <a:r>
              <a:rPr lang="en-US" sz="12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OBSERVER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				 </a:t>
            </a:r>
            <a:r>
              <a:rPr lang="en-US" sz="12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DATE</a:t>
            </a:r>
            <a:endParaRPr lang="en-US" sz="1100" u="sng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88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E70B9E-F40F-4BE5-BEB6-DE25946B79F9}"/>
              </a:ext>
            </a:extLst>
          </p:cNvPr>
          <p:cNvSpPr txBox="1"/>
          <p:nvPr/>
        </p:nvSpPr>
        <p:spPr>
          <a:xfrm>
            <a:off x="0" y="311889"/>
            <a:ext cx="898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WORK COMPLETION: 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Starts task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35D7A35-A481-4663-9BF1-4B28EB8EBAC0}"/>
              </a:ext>
            </a:extLst>
          </p:cNvPr>
          <p:cNvGraphicFramePr>
            <a:graphicFrameLocks noGrp="1"/>
          </p:cNvGraphicFramePr>
          <p:nvPr/>
        </p:nvGraphicFramePr>
        <p:xfrm>
          <a:off x="73891" y="3343257"/>
          <a:ext cx="8986982" cy="2286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43841">
                  <a:extLst>
                    <a:ext uri="{9D8B030D-6E8A-4147-A177-3AD203B41FA5}">
                      <a16:colId xmlns:a16="http://schemas.microsoft.com/office/drawing/2014/main" val="1362560591"/>
                    </a:ext>
                  </a:extLst>
                </a:gridCol>
                <a:gridCol w="1605100">
                  <a:extLst>
                    <a:ext uri="{9D8B030D-6E8A-4147-A177-3AD203B41FA5}">
                      <a16:colId xmlns:a16="http://schemas.microsoft.com/office/drawing/2014/main" val="3517308886"/>
                    </a:ext>
                  </a:extLst>
                </a:gridCol>
                <a:gridCol w="1614625">
                  <a:extLst>
                    <a:ext uri="{9D8B030D-6E8A-4147-A177-3AD203B41FA5}">
                      <a16:colId xmlns:a16="http://schemas.microsoft.com/office/drawing/2014/main" val="1983119964"/>
                    </a:ext>
                  </a:extLst>
                </a:gridCol>
                <a:gridCol w="1474472">
                  <a:extLst>
                    <a:ext uri="{9D8B030D-6E8A-4147-A177-3AD203B41FA5}">
                      <a16:colId xmlns:a16="http://schemas.microsoft.com/office/drawing/2014/main" val="3246038187"/>
                    </a:ext>
                  </a:extLst>
                </a:gridCol>
                <a:gridCol w="1474472">
                  <a:extLst>
                    <a:ext uri="{9D8B030D-6E8A-4147-A177-3AD203B41FA5}">
                      <a16:colId xmlns:a16="http://schemas.microsoft.com/office/drawing/2014/main" val="885909137"/>
                    </a:ext>
                  </a:extLst>
                </a:gridCol>
                <a:gridCol w="1474472">
                  <a:extLst>
                    <a:ext uri="{9D8B030D-6E8A-4147-A177-3AD203B41FA5}">
                      <a16:colId xmlns:a16="http://schemas.microsoft.com/office/drawing/2014/main" val="2286103137"/>
                    </a:ext>
                  </a:extLst>
                </a:gridCol>
              </a:tblGrid>
              <a:tr h="714664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1400" b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below standard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</a:t>
                      </a:r>
                      <a:b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2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approaching standard</a:t>
                      </a:r>
                      <a:endParaRPr lang="en-US" sz="1400" b="0" i="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3</a:t>
                      </a:r>
                      <a:b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at standard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4</a:t>
                      </a:r>
                      <a:b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exceeds standard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SCORE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305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# of items from the check-list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0-10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10-18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19-22 checks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23-25 checks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203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% of checks in a 30 minute observation </a:t>
                      </a:r>
                      <a:br>
                        <a:rPr lang="en-US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(task started/total task opportunities  observed) </a:t>
                      </a:r>
                      <a:endParaRPr lang="en-US" sz="12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&gt;25%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26-60%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61-90%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91-100%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7766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722503B-98C2-46AC-9BB8-95A943675DF4}"/>
              </a:ext>
            </a:extLst>
          </p:cNvPr>
          <p:cNvSpPr txBox="1"/>
          <p:nvPr/>
        </p:nvSpPr>
        <p:spPr>
          <a:xfrm>
            <a:off x="73891" y="646331"/>
            <a:ext cx="898698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WORK COMPLETION (starts task): </a:t>
            </a:r>
            <a:r>
              <a:rPr lang="en-US" sz="11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Starting assigned classwork (reading, writing, math, computer time, </a:t>
            </a:r>
            <a:r>
              <a:rPr lang="en-US" sz="11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etc</a:t>
            </a:r>
            <a:r>
              <a:rPr lang="en-US" sz="11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 with the intent to complete the assignment.</a:t>
            </a: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6B648B-4B40-4D1C-8E4C-09630B711EB4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STUDENT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							        						 </a:t>
            </a:r>
            <a:r>
              <a:rPr lang="en-US" sz="12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OBSERVER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				 </a:t>
            </a:r>
            <a:r>
              <a:rPr lang="en-US" sz="12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DATE</a:t>
            </a:r>
            <a:endParaRPr lang="en-US" sz="1100" u="sng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AA4A39-B0A3-4E05-82B1-BB038BA1617E}"/>
              </a:ext>
            </a:extLst>
          </p:cNvPr>
          <p:cNvSpPr txBox="1"/>
          <p:nvPr/>
        </p:nvSpPr>
        <p:spPr>
          <a:xfrm>
            <a:off x="73891" y="993110"/>
            <a:ext cx="28632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STUDENT WILL </a:t>
            </a:r>
            <a:r>
              <a:rPr lang="en-US" sz="14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START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Preferred classwork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Computer work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Classwork with one-on-one support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Modified classwork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Classwork in the resource room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Independent reading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Independent math worksheet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Independent reading worksheet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Independent writing worksheet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Entry tasks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Exit tickets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B018C2-AC01-4E66-9B75-968D2D4E4B5F}"/>
              </a:ext>
            </a:extLst>
          </p:cNvPr>
          <p:cNvSpPr txBox="1"/>
          <p:nvPr/>
        </p:nvSpPr>
        <p:spPr>
          <a:xfrm>
            <a:off x="2937164" y="1107996"/>
            <a:ext cx="286327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Spelling work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Partner reading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Partner worksheets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Taking notes during whole group instruction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Group reading assignment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Group writing assignment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Writing in journal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Academic games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STAR test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SEL assignments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882F1C-A24B-4C69-98D9-D1C6FE4BA7FD}"/>
              </a:ext>
            </a:extLst>
          </p:cNvPr>
          <p:cNvSpPr txBox="1"/>
          <p:nvPr/>
        </p:nvSpPr>
        <p:spPr>
          <a:xfrm>
            <a:off x="5800437" y="1100940"/>
            <a:ext cx="286327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Science worksheets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Social Studies worksheets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Group projects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Reading buddies </a:t>
            </a:r>
          </a:p>
          <a:p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91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E70B9E-F40F-4BE5-BEB6-DE25946B79F9}"/>
              </a:ext>
            </a:extLst>
          </p:cNvPr>
          <p:cNvSpPr txBox="1"/>
          <p:nvPr/>
        </p:nvSpPr>
        <p:spPr>
          <a:xfrm>
            <a:off x="0" y="311889"/>
            <a:ext cx="898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WORK COMPLETION: 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Completes tasks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35D7A35-A481-4663-9BF1-4B28EB8EB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001258"/>
              </p:ext>
            </p:extLst>
          </p:nvPr>
        </p:nvGraphicFramePr>
        <p:xfrm>
          <a:off x="73891" y="3343257"/>
          <a:ext cx="8986982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43841">
                  <a:extLst>
                    <a:ext uri="{9D8B030D-6E8A-4147-A177-3AD203B41FA5}">
                      <a16:colId xmlns:a16="http://schemas.microsoft.com/office/drawing/2014/main" val="1362560591"/>
                    </a:ext>
                  </a:extLst>
                </a:gridCol>
                <a:gridCol w="1605100">
                  <a:extLst>
                    <a:ext uri="{9D8B030D-6E8A-4147-A177-3AD203B41FA5}">
                      <a16:colId xmlns:a16="http://schemas.microsoft.com/office/drawing/2014/main" val="3517308886"/>
                    </a:ext>
                  </a:extLst>
                </a:gridCol>
                <a:gridCol w="1614625">
                  <a:extLst>
                    <a:ext uri="{9D8B030D-6E8A-4147-A177-3AD203B41FA5}">
                      <a16:colId xmlns:a16="http://schemas.microsoft.com/office/drawing/2014/main" val="1983119964"/>
                    </a:ext>
                  </a:extLst>
                </a:gridCol>
                <a:gridCol w="1474472">
                  <a:extLst>
                    <a:ext uri="{9D8B030D-6E8A-4147-A177-3AD203B41FA5}">
                      <a16:colId xmlns:a16="http://schemas.microsoft.com/office/drawing/2014/main" val="3246038187"/>
                    </a:ext>
                  </a:extLst>
                </a:gridCol>
                <a:gridCol w="1474472">
                  <a:extLst>
                    <a:ext uri="{9D8B030D-6E8A-4147-A177-3AD203B41FA5}">
                      <a16:colId xmlns:a16="http://schemas.microsoft.com/office/drawing/2014/main" val="885909137"/>
                    </a:ext>
                  </a:extLst>
                </a:gridCol>
                <a:gridCol w="1474472">
                  <a:extLst>
                    <a:ext uri="{9D8B030D-6E8A-4147-A177-3AD203B41FA5}">
                      <a16:colId xmlns:a16="http://schemas.microsoft.com/office/drawing/2014/main" val="2286103137"/>
                    </a:ext>
                  </a:extLst>
                </a:gridCol>
              </a:tblGrid>
              <a:tr h="714664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1400" b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below standard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</a:t>
                      </a:r>
                      <a:b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2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approaching standard</a:t>
                      </a:r>
                      <a:endParaRPr lang="en-US" sz="1400" b="0" i="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3</a:t>
                      </a:r>
                      <a:b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at standard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4</a:t>
                      </a:r>
                      <a:b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exceeds standard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SCORE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305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# of items from the check-list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0-10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10-18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19-22 checks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23-25 checks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203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% of checks over an entire school day.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&gt;25%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26-60%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61-90%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91-100%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7766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722503B-98C2-46AC-9BB8-95A943675DF4}"/>
              </a:ext>
            </a:extLst>
          </p:cNvPr>
          <p:cNvSpPr txBox="1"/>
          <p:nvPr/>
        </p:nvSpPr>
        <p:spPr>
          <a:xfrm>
            <a:off x="73891" y="646331"/>
            <a:ext cx="8986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WORK COMPLETION (completes task): </a:t>
            </a:r>
            <a:r>
              <a:rPr lang="en-US" sz="11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Student completes the assigned task (with accommodations). </a:t>
            </a: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6B648B-4B40-4D1C-8E4C-09630B711EB4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STUDENT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							        						 </a:t>
            </a:r>
            <a:r>
              <a:rPr lang="en-US" sz="12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OBSERVER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				 </a:t>
            </a:r>
            <a:r>
              <a:rPr lang="en-US" sz="12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DATE</a:t>
            </a:r>
            <a:endParaRPr lang="en-US" sz="1100" u="sng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AA4A39-B0A3-4E05-82B1-BB038BA1617E}"/>
              </a:ext>
            </a:extLst>
          </p:cNvPr>
          <p:cNvSpPr txBox="1"/>
          <p:nvPr/>
        </p:nvSpPr>
        <p:spPr>
          <a:xfrm>
            <a:off x="73891" y="993110"/>
            <a:ext cx="28632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STUDENT WILL </a:t>
            </a:r>
            <a:r>
              <a:rPr lang="en-US" sz="14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FINISH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Preferred classwork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Computer work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Classwork with one-on-one support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Modified classwork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Classwork in the resource room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Independent reading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Independent math worksheet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Independent reading worksheet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Independent writing worksheet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Entry tasks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Exit tickets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B018C2-AC01-4E66-9B75-968D2D4E4B5F}"/>
              </a:ext>
            </a:extLst>
          </p:cNvPr>
          <p:cNvSpPr txBox="1"/>
          <p:nvPr/>
        </p:nvSpPr>
        <p:spPr>
          <a:xfrm>
            <a:off x="2937164" y="1107996"/>
            <a:ext cx="286327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Spelling work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Partner reading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Partner worksheets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Taking notes during whole group instruction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Group reading assignment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Group writing assignment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Writing in journal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Academic games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STAR test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SEL assignments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882F1C-A24B-4C69-98D9-D1C6FE4BA7FD}"/>
              </a:ext>
            </a:extLst>
          </p:cNvPr>
          <p:cNvSpPr txBox="1"/>
          <p:nvPr/>
        </p:nvSpPr>
        <p:spPr>
          <a:xfrm>
            <a:off x="5800437" y="1100940"/>
            <a:ext cx="286327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Science worksheets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Social Studies worksheets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Group projects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Reading buddies </a:t>
            </a:r>
          </a:p>
          <a:p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3ADAF5-2508-4FF0-9131-6948BA11E2AB}"/>
              </a:ext>
            </a:extLst>
          </p:cNvPr>
          <p:cNvSpPr txBox="1"/>
          <p:nvPr/>
        </p:nvSpPr>
        <p:spPr>
          <a:xfrm>
            <a:off x="73891" y="5237018"/>
            <a:ext cx="898698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Day of the week__________________________</a:t>
            </a:r>
          </a:p>
          <a:p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Tasks assigned (put a check if student completed the task):</a:t>
            </a:r>
          </a:p>
          <a:p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																Total:______________</a:t>
            </a:r>
          </a:p>
          <a:p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133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E70B9E-F40F-4BE5-BEB6-DE25946B79F9}"/>
              </a:ext>
            </a:extLst>
          </p:cNvPr>
          <p:cNvSpPr txBox="1"/>
          <p:nvPr/>
        </p:nvSpPr>
        <p:spPr>
          <a:xfrm>
            <a:off x="0" y="311889"/>
            <a:ext cx="898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VERBAL AGRESSION</a:t>
            </a: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35D7A35-A481-4663-9BF1-4B28EB8EB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153923"/>
              </p:ext>
            </p:extLst>
          </p:nvPr>
        </p:nvGraphicFramePr>
        <p:xfrm>
          <a:off x="73891" y="1020541"/>
          <a:ext cx="8986982" cy="31089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43841">
                  <a:extLst>
                    <a:ext uri="{9D8B030D-6E8A-4147-A177-3AD203B41FA5}">
                      <a16:colId xmlns:a16="http://schemas.microsoft.com/office/drawing/2014/main" val="1362560591"/>
                    </a:ext>
                  </a:extLst>
                </a:gridCol>
                <a:gridCol w="1605100">
                  <a:extLst>
                    <a:ext uri="{9D8B030D-6E8A-4147-A177-3AD203B41FA5}">
                      <a16:colId xmlns:a16="http://schemas.microsoft.com/office/drawing/2014/main" val="3517308886"/>
                    </a:ext>
                  </a:extLst>
                </a:gridCol>
                <a:gridCol w="1614625">
                  <a:extLst>
                    <a:ext uri="{9D8B030D-6E8A-4147-A177-3AD203B41FA5}">
                      <a16:colId xmlns:a16="http://schemas.microsoft.com/office/drawing/2014/main" val="1983119964"/>
                    </a:ext>
                  </a:extLst>
                </a:gridCol>
                <a:gridCol w="1474472">
                  <a:extLst>
                    <a:ext uri="{9D8B030D-6E8A-4147-A177-3AD203B41FA5}">
                      <a16:colId xmlns:a16="http://schemas.microsoft.com/office/drawing/2014/main" val="3246038187"/>
                    </a:ext>
                  </a:extLst>
                </a:gridCol>
                <a:gridCol w="1474472">
                  <a:extLst>
                    <a:ext uri="{9D8B030D-6E8A-4147-A177-3AD203B41FA5}">
                      <a16:colId xmlns:a16="http://schemas.microsoft.com/office/drawing/2014/main" val="885909137"/>
                    </a:ext>
                  </a:extLst>
                </a:gridCol>
                <a:gridCol w="1474472">
                  <a:extLst>
                    <a:ext uri="{9D8B030D-6E8A-4147-A177-3AD203B41FA5}">
                      <a16:colId xmlns:a16="http://schemas.microsoft.com/office/drawing/2014/main" val="2286103137"/>
                    </a:ext>
                  </a:extLst>
                </a:gridCol>
              </a:tblGrid>
              <a:tr h="714664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1400" b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below standard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</a:t>
                      </a:r>
                      <a:b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2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approaching standard</a:t>
                      </a:r>
                      <a:endParaRPr lang="en-US" sz="1400" b="0" i="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3</a:t>
                      </a:r>
                      <a:b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at standard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4</a:t>
                      </a:r>
                      <a:b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exceeds standard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SCORE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305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# of inappropriate language directed at teacher and classmates on an average day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Over 10 comments</a:t>
                      </a:r>
                    </a:p>
                    <a:p>
                      <a:pPr algn="ctr"/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7-10 comments</a:t>
                      </a:r>
                    </a:p>
                    <a:p>
                      <a:pPr algn="ctr"/>
                      <a:endParaRPr lang="en-US" sz="10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Less than 8 comments</a:t>
                      </a:r>
                      <a:b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or</a:t>
                      </a:r>
                      <a:b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3-6 comments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Less than 2 comments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No use of inappropriate language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Time:</a:t>
                      </a:r>
                      <a:b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Lesson:</a:t>
                      </a:r>
                      <a:b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SCORE: </a:t>
                      </a:r>
                      <a:b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Notes</a:t>
                      </a:r>
                      <a:r>
                        <a:rPr lang="en-US" sz="105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: </a:t>
                      </a:r>
                    </a:p>
                    <a:p>
                      <a:pPr algn="ctr"/>
                      <a:endParaRPr lang="en-US" sz="10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203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% of inappropriate language used in a 30 minute observation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&gt;25%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26-60%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61-90%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91-100%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7766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722503B-98C2-46AC-9BB8-95A943675DF4}"/>
              </a:ext>
            </a:extLst>
          </p:cNvPr>
          <p:cNvSpPr txBox="1"/>
          <p:nvPr/>
        </p:nvSpPr>
        <p:spPr>
          <a:xfrm>
            <a:off x="73891" y="646331"/>
            <a:ext cx="8986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VERBAL AGGRESSION: </a:t>
            </a:r>
            <a:r>
              <a:rPr lang="en-US" sz="11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Student uses inappropriate language directed at adults or other students during the school day. </a:t>
            </a: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6B648B-4B40-4D1C-8E4C-09630B711EB4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STUDENT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							        						 </a:t>
            </a:r>
            <a:r>
              <a:rPr lang="en-US" sz="12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OBSERVER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				 </a:t>
            </a:r>
            <a:r>
              <a:rPr lang="en-US" sz="12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DATE</a:t>
            </a:r>
            <a:endParaRPr lang="en-US" sz="1100" u="sng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3ADAF5-2508-4FF0-9131-6948BA11E2AB}"/>
              </a:ext>
            </a:extLst>
          </p:cNvPr>
          <p:cNvSpPr txBox="1"/>
          <p:nvPr/>
        </p:nvSpPr>
        <p:spPr>
          <a:xfrm>
            <a:off x="73891" y="4294909"/>
            <a:ext cx="898698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Day of the week__________________________</a:t>
            </a:r>
            <a:b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Frequency data 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(tally each time a student makes an inappropriate comment or statement directed at a teacher or classmate)</a:t>
            </a:r>
          </a:p>
          <a:p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													Total:___________________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04626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E70B9E-F40F-4BE5-BEB6-DE25946B79F9}"/>
              </a:ext>
            </a:extLst>
          </p:cNvPr>
          <p:cNvSpPr txBox="1"/>
          <p:nvPr/>
        </p:nvSpPr>
        <p:spPr>
          <a:xfrm>
            <a:off x="0" y="311889"/>
            <a:ext cx="898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PHYSICAL AGRESSION</a:t>
            </a: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22503B-98C2-46AC-9BB8-95A943675DF4}"/>
              </a:ext>
            </a:extLst>
          </p:cNvPr>
          <p:cNvSpPr txBox="1"/>
          <p:nvPr/>
        </p:nvSpPr>
        <p:spPr>
          <a:xfrm>
            <a:off x="73891" y="646331"/>
            <a:ext cx="8986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PHYSICAL AGGRESSION: 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When responding to an unpleasant feeling, student will express feelings towards objects, self, or others. This might look like hitting, throwing, tapping, breaking, stealing, scratching, pulling, pointing, </a:t>
            </a:r>
            <a:r>
              <a:rPr lang="en-US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etc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).  </a:t>
            </a:r>
            <a:r>
              <a:rPr lang="en-US" sz="11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6B648B-4B40-4D1C-8E4C-09630B711EB4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STUDENT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							        						 </a:t>
            </a:r>
            <a:r>
              <a:rPr lang="en-US" sz="12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OBSERVER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				 </a:t>
            </a:r>
            <a:r>
              <a:rPr lang="en-US" sz="12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DATE</a:t>
            </a:r>
            <a:endParaRPr lang="en-US" sz="1100" u="sng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0156D8-E5BA-4252-903B-6DB4D5131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872539"/>
              </p:ext>
            </p:extLst>
          </p:nvPr>
        </p:nvGraphicFramePr>
        <p:xfrm>
          <a:off x="0" y="2626995"/>
          <a:ext cx="9144000" cy="3977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52945">
                  <a:extLst>
                    <a:ext uri="{9D8B030D-6E8A-4147-A177-3AD203B41FA5}">
                      <a16:colId xmlns:a16="http://schemas.microsoft.com/office/drawing/2014/main" val="1170482525"/>
                    </a:ext>
                  </a:extLst>
                </a:gridCol>
                <a:gridCol w="1136073">
                  <a:extLst>
                    <a:ext uri="{9D8B030D-6E8A-4147-A177-3AD203B41FA5}">
                      <a16:colId xmlns:a16="http://schemas.microsoft.com/office/drawing/2014/main" val="3571411629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573402902"/>
                    </a:ext>
                  </a:extLst>
                </a:gridCol>
                <a:gridCol w="2382982">
                  <a:extLst>
                    <a:ext uri="{9D8B030D-6E8A-4147-A177-3AD203B41FA5}">
                      <a16:colId xmlns:a16="http://schemas.microsoft.com/office/drawing/2014/main" val="2014786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DATE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TIME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Description of physical aggression + hypothesis on why it occurred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What happened after the student showed signs of physical aggression?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8933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052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863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693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513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7194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91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550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6365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8492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7D9BE91-D561-4A13-9EC0-22A11814D55D}"/>
              </a:ext>
            </a:extLst>
          </p:cNvPr>
          <p:cNvSpPr txBox="1"/>
          <p:nvPr/>
        </p:nvSpPr>
        <p:spPr>
          <a:xfrm>
            <a:off x="73891" y="1165056"/>
            <a:ext cx="34082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PHYSICAL AGGRESSION APPEARS: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 the classroom setting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 the lunchroom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During recess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During transitions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With peers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With teachers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6A2F99-B97C-49AB-9EA9-6A31539D23C1}"/>
              </a:ext>
            </a:extLst>
          </p:cNvPr>
          <p:cNvSpPr txBox="1"/>
          <p:nvPr/>
        </p:nvSpPr>
        <p:spPr>
          <a:xfrm>
            <a:off x="3218873" y="1297755"/>
            <a:ext cx="286327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With objects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oneself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After_____________________________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During___________________________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When ___________________________</a:t>
            </a:r>
            <a:b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__________________________________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163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E70B9E-F40F-4BE5-BEB6-DE25946B79F9}"/>
              </a:ext>
            </a:extLst>
          </p:cNvPr>
          <p:cNvSpPr txBox="1"/>
          <p:nvPr/>
        </p:nvSpPr>
        <p:spPr>
          <a:xfrm>
            <a:off x="0" y="311889"/>
            <a:ext cx="898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COMPLYING with ADULT REQUESTS</a:t>
            </a: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35D7A35-A481-4663-9BF1-4B28EB8EB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187597"/>
              </p:ext>
            </p:extLst>
          </p:nvPr>
        </p:nvGraphicFramePr>
        <p:xfrm>
          <a:off x="73891" y="3617435"/>
          <a:ext cx="8986982" cy="27813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43841">
                  <a:extLst>
                    <a:ext uri="{9D8B030D-6E8A-4147-A177-3AD203B41FA5}">
                      <a16:colId xmlns:a16="http://schemas.microsoft.com/office/drawing/2014/main" val="1362560591"/>
                    </a:ext>
                  </a:extLst>
                </a:gridCol>
                <a:gridCol w="1605100">
                  <a:extLst>
                    <a:ext uri="{9D8B030D-6E8A-4147-A177-3AD203B41FA5}">
                      <a16:colId xmlns:a16="http://schemas.microsoft.com/office/drawing/2014/main" val="3517308886"/>
                    </a:ext>
                  </a:extLst>
                </a:gridCol>
                <a:gridCol w="1614625">
                  <a:extLst>
                    <a:ext uri="{9D8B030D-6E8A-4147-A177-3AD203B41FA5}">
                      <a16:colId xmlns:a16="http://schemas.microsoft.com/office/drawing/2014/main" val="1983119964"/>
                    </a:ext>
                  </a:extLst>
                </a:gridCol>
                <a:gridCol w="1474472">
                  <a:extLst>
                    <a:ext uri="{9D8B030D-6E8A-4147-A177-3AD203B41FA5}">
                      <a16:colId xmlns:a16="http://schemas.microsoft.com/office/drawing/2014/main" val="3246038187"/>
                    </a:ext>
                  </a:extLst>
                </a:gridCol>
                <a:gridCol w="1474472">
                  <a:extLst>
                    <a:ext uri="{9D8B030D-6E8A-4147-A177-3AD203B41FA5}">
                      <a16:colId xmlns:a16="http://schemas.microsoft.com/office/drawing/2014/main" val="885909137"/>
                    </a:ext>
                  </a:extLst>
                </a:gridCol>
                <a:gridCol w="1474472">
                  <a:extLst>
                    <a:ext uri="{9D8B030D-6E8A-4147-A177-3AD203B41FA5}">
                      <a16:colId xmlns:a16="http://schemas.microsoft.com/office/drawing/2014/main" val="2286103137"/>
                    </a:ext>
                  </a:extLst>
                </a:gridCol>
              </a:tblGrid>
              <a:tr h="714664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1400" b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below standard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</a:t>
                      </a:r>
                      <a:b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2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approaching standard</a:t>
                      </a:r>
                      <a:endParaRPr lang="en-US" sz="1400" b="0" i="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3</a:t>
                      </a:r>
                      <a:b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at standard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4</a:t>
                      </a:r>
                      <a:b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exceeds standard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SCORE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305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# situations where student complies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  <a:p>
                      <a:pPr algn="ctr"/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0-11</a:t>
                      </a:r>
                    </a:p>
                    <a:p>
                      <a:pPr algn="ctr"/>
                      <a:endParaRPr lang="en-US" sz="10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12-19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20-25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26/26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Time:</a:t>
                      </a:r>
                      <a:b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Lesson:</a:t>
                      </a:r>
                      <a:b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SCORE: </a:t>
                      </a:r>
                      <a:b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Notes</a:t>
                      </a:r>
                      <a:r>
                        <a:rPr lang="en-US" sz="105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: </a:t>
                      </a:r>
                    </a:p>
                    <a:p>
                      <a:pPr algn="ctr"/>
                      <a:endParaRPr lang="en-US" sz="10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203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% of appropriately complying with adult request in a 30 minute observation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&gt;25%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26-60%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61-90%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91-100%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Time:</a:t>
                      </a:r>
                      <a:b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Lesson:</a:t>
                      </a:r>
                      <a:b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SCORE: </a:t>
                      </a:r>
                      <a:b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Notes</a:t>
                      </a:r>
                      <a:r>
                        <a:rPr lang="en-US" sz="105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: </a:t>
                      </a:r>
                    </a:p>
                    <a:p>
                      <a:pPr algn="ctr"/>
                      <a:endParaRPr lang="en-US" sz="10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7766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722503B-98C2-46AC-9BB8-95A943675DF4}"/>
              </a:ext>
            </a:extLst>
          </p:cNvPr>
          <p:cNvSpPr txBox="1"/>
          <p:nvPr/>
        </p:nvSpPr>
        <p:spPr>
          <a:xfrm>
            <a:off x="73891" y="646331"/>
            <a:ext cx="8986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REFUSAL TO COMPLY: 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When given a direction from an adult, the student will ignore the direction and refuse to comply.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6B648B-4B40-4D1C-8E4C-09630B711EB4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STUDENT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							        						 </a:t>
            </a:r>
            <a:r>
              <a:rPr lang="en-US" sz="12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OBSERVER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				 </a:t>
            </a:r>
            <a:r>
              <a:rPr lang="en-US" sz="12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DATE</a:t>
            </a:r>
            <a:endParaRPr lang="en-US" sz="1100" u="sng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5CC95-7083-4DCE-9F38-3B785DE05867}"/>
              </a:ext>
            </a:extLst>
          </p:cNvPr>
          <p:cNvSpPr txBox="1"/>
          <p:nvPr/>
        </p:nvSpPr>
        <p:spPr>
          <a:xfrm>
            <a:off x="73891" y="895253"/>
            <a:ext cx="360218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STUDENT COMPLIES:</a:t>
            </a:r>
            <a:endParaRPr lang="en-US" sz="1400" u="sng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 the classroom setting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 the specialist setting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 school common areas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 the lunch room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During recess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When asked to complete classwork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When asked to follow school-wide expectations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When asked to problem solve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When asked to walk down the hall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When asked to gather materials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When asked to clean up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When asked to get ready for transitions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5B7CD1-80C7-4D5C-85B6-0CDBB6FFD1BD}"/>
              </a:ext>
            </a:extLst>
          </p:cNvPr>
          <p:cNvSpPr txBox="1"/>
          <p:nvPr/>
        </p:nvSpPr>
        <p:spPr>
          <a:xfrm>
            <a:off x="3590637" y="1026587"/>
            <a:ext cx="286327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When working on reading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When working on math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When working on writing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When working on science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When working on social studies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When working on SEL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When directions are given by classroom teacher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When directions are given by Casemanager (if applies)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When directions are given by admin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When directions are given by support staff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85B1FB-0819-4D99-A2F2-4418C4AF09DB}"/>
              </a:ext>
            </a:extLst>
          </p:cNvPr>
          <p:cNvSpPr txBox="1"/>
          <p:nvPr/>
        </p:nvSpPr>
        <p:spPr>
          <a:xfrm>
            <a:off x="6325755" y="1026587"/>
            <a:ext cx="286327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When asked to go back to class.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When asked to line-up from recess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When asked to give items back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When asked to stop _______________.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247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E70B9E-F40F-4BE5-BEB6-DE25946B79F9}"/>
              </a:ext>
            </a:extLst>
          </p:cNvPr>
          <p:cNvSpPr txBox="1"/>
          <p:nvPr/>
        </p:nvSpPr>
        <p:spPr>
          <a:xfrm>
            <a:off x="0" y="311889"/>
            <a:ext cx="898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ATTENTIVE LISTENING during PROBLEM SOLVING</a:t>
            </a: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35D7A35-A481-4663-9BF1-4B28EB8EB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290350"/>
              </p:ext>
            </p:extLst>
          </p:nvPr>
        </p:nvGraphicFramePr>
        <p:xfrm>
          <a:off x="73891" y="2582962"/>
          <a:ext cx="8986982" cy="15925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43841">
                  <a:extLst>
                    <a:ext uri="{9D8B030D-6E8A-4147-A177-3AD203B41FA5}">
                      <a16:colId xmlns:a16="http://schemas.microsoft.com/office/drawing/2014/main" val="1362560591"/>
                    </a:ext>
                  </a:extLst>
                </a:gridCol>
                <a:gridCol w="1605100">
                  <a:extLst>
                    <a:ext uri="{9D8B030D-6E8A-4147-A177-3AD203B41FA5}">
                      <a16:colId xmlns:a16="http://schemas.microsoft.com/office/drawing/2014/main" val="3517308886"/>
                    </a:ext>
                  </a:extLst>
                </a:gridCol>
                <a:gridCol w="1614625">
                  <a:extLst>
                    <a:ext uri="{9D8B030D-6E8A-4147-A177-3AD203B41FA5}">
                      <a16:colId xmlns:a16="http://schemas.microsoft.com/office/drawing/2014/main" val="1983119964"/>
                    </a:ext>
                  </a:extLst>
                </a:gridCol>
                <a:gridCol w="1474472">
                  <a:extLst>
                    <a:ext uri="{9D8B030D-6E8A-4147-A177-3AD203B41FA5}">
                      <a16:colId xmlns:a16="http://schemas.microsoft.com/office/drawing/2014/main" val="3246038187"/>
                    </a:ext>
                  </a:extLst>
                </a:gridCol>
                <a:gridCol w="1474472">
                  <a:extLst>
                    <a:ext uri="{9D8B030D-6E8A-4147-A177-3AD203B41FA5}">
                      <a16:colId xmlns:a16="http://schemas.microsoft.com/office/drawing/2014/main" val="885909137"/>
                    </a:ext>
                  </a:extLst>
                </a:gridCol>
                <a:gridCol w="1474472">
                  <a:extLst>
                    <a:ext uri="{9D8B030D-6E8A-4147-A177-3AD203B41FA5}">
                      <a16:colId xmlns:a16="http://schemas.microsoft.com/office/drawing/2014/main" val="2286103137"/>
                    </a:ext>
                  </a:extLst>
                </a:gridCol>
              </a:tblGrid>
              <a:tr h="714664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1400" b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below standard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</a:t>
                      </a:r>
                      <a:b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2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approaching standard</a:t>
                      </a:r>
                      <a:endParaRPr lang="en-US" sz="1400" b="0" i="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3</a:t>
                      </a:r>
                      <a:b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at standard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4</a:t>
                      </a:r>
                      <a:b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exceeds standard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SCORE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305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# of attentive listening skills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  <a:p>
                      <a:pPr algn="ctr"/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</a:t>
                      </a:r>
                    </a:p>
                    <a:p>
                      <a:pPr algn="ctr"/>
                      <a:endParaRPr lang="en-US" sz="10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Time:</a:t>
                      </a:r>
                      <a:b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Lesson:</a:t>
                      </a:r>
                      <a:b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SCORE: </a:t>
                      </a:r>
                      <a:b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0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Notes</a:t>
                      </a:r>
                      <a:r>
                        <a:rPr lang="en-US" sz="105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: </a:t>
                      </a:r>
                    </a:p>
                    <a:p>
                      <a:pPr algn="ctr"/>
                      <a:endParaRPr lang="en-US" sz="10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20313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722503B-98C2-46AC-9BB8-95A943675DF4}"/>
              </a:ext>
            </a:extLst>
          </p:cNvPr>
          <p:cNvSpPr txBox="1"/>
          <p:nvPr/>
        </p:nvSpPr>
        <p:spPr>
          <a:xfrm>
            <a:off x="73891" y="646331"/>
            <a:ext cx="8986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ATTENTIVE LISTENING: 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Keeping voice off when others are speaking in order to listen to the others in involved.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6B648B-4B40-4D1C-8E4C-09630B711EB4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STUDENT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							        						 </a:t>
            </a:r>
            <a:r>
              <a:rPr lang="en-US" sz="12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OBSERVER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				 </a:t>
            </a:r>
            <a:r>
              <a:rPr lang="en-US" sz="1200" u="sng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DATE</a:t>
            </a:r>
            <a:endParaRPr lang="en-US" sz="1100" u="sng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5CC95-7083-4DCE-9F38-3B785DE05867}"/>
              </a:ext>
            </a:extLst>
          </p:cNvPr>
          <p:cNvSpPr txBox="1"/>
          <p:nvPr/>
        </p:nvSpPr>
        <p:spPr>
          <a:xfrm>
            <a:off x="73891" y="895253"/>
            <a:ext cx="360218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ATTENTIVE LISTENING SKILLS:</a:t>
            </a:r>
            <a:endParaRPr lang="en-US" sz="1400" u="sng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Keeps voice off when hearing another persons perspective.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Asks questions before challenging statements made against self.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Can repeat back what they heard the other person say.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Makes eye contact when listening.</a:t>
            </a:r>
          </a:p>
          <a:p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7199EB-9821-46A5-9169-D3252AE19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73749"/>
              </p:ext>
            </p:extLst>
          </p:nvPr>
        </p:nvGraphicFramePr>
        <p:xfrm>
          <a:off x="-4618" y="4267906"/>
          <a:ext cx="9144000" cy="2494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52945">
                  <a:extLst>
                    <a:ext uri="{9D8B030D-6E8A-4147-A177-3AD203B41FA5}">
                      <a16:colId xmlns:a16="http://schemas.microsoft.com/office/drawing/2014/main" val="3183392048"/>
                    </a:ext>
                  </a:extLst>
                </a:gridCol>
                <a:gridCol w="1136073">
                  <a:extLst>
                    <a:ext uri="{9D8B030D-6E8A-4147-A177-3AD203B41FA5}">
                      <a16:colId xmlns:a16="http://schemas.microsoft.com/office/drawing/2014/main" val="4237695305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516308849"/>
                    </a:ext>
                  </a:extLst>
                </a:gridCol>
                <a:gridCol w="2382982">
                  <a:extLst>
                    <a:ext uri="{9D8B030D-6E8A-4147-A177-3AD203B41FA5}">
                      <a16:colId xmlns:a16="http://schemas.microsoft.com/office/drawing/2014/main" val="1810073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DATE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TIME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Problem solving summary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Did student use attentive listening skills? + which skills were used?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79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70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4178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689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517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976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637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472</TotalTime>
  <Words>1467</Words>
  <Application>Microsoft Office PowerPoint</Application>
  <PresentationFormat>Letter Paper (8.5x11 in)</PresentationFormat>
  <Paragraphs>410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Wingdings</vt:lpstr>
      <vt:lpstr>Arial</vt:lpstr>
      <vt:lpstr>Calibri Light</vt:lpstr>
      <vt:lpstr>Calibri</vt:lpstr>
      <vt:lpstr>Lato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Boston, Ashley</dc:creator>
  <cp:lastModifiedBy>Boston, Ashley</cp:lastModifiedBy>
  <cp:revision>34</cp:revision>
  <cp:lastPrinted>2018-07-31T18:07:04Z</cp:lastPrinted>
  <dcterms:created xsi:type="dcterms:W3CDTF">2018-07-30T17:39:08Z</dcterms:created>
  <dcterms:modified xsi:type="dcterms:W3CDTF">2018-11-04T19:10:36Z</dcterms:modified>
</cp:coreProperties>
</file>