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61" r:id="rId5"/>
    <p:sldId id="259" r:id="rId6"/>
    <p:sldId id="260" r:id="rId7"/>
    <p:sldId id="263" r:id="rId8"/>
  </p:sldIdLst>
  <p:sldSz cx="6858000" cy="9144000" type="letter"/>
  <p:notesSz cx="6858000" cy="9144000"/>
  <p:embeddedFontLst>
    <p:embeddedFont>
      <p:font typeface="AGCanYouNot" panose="02000603000000000000" pitchFamily="2" charset="0"/>
      <p:regular r:id="rId9"/>
    </p:embeddedFont>
    <p:embeddedFont>
      <p:font typeface="AGShowYourDangWork" panose="02000603000000000000" pitchFamily="2"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245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67460-247E-4F68-AA1E-761B82727C41}"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70318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7460-247E-4F68-AA1E-761B82727C41}"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314989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7460-247E-4F68-AA1E-761B82727C41}"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0142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7460-247E-4F68-AA1E-761B82727C41}"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3097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A67460-247E-4F68-AA1E-761B82727C41}"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66433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67460-247E-4F68-AA1E-761B82727C41}"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86172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67460-247E-4F68-AA1E-761B82727C41}"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409793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67460-247E-4F68-AA1E-761B82727C41}"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199860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7460-247E-4F68-AA1E-761B82727C41}"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27613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A67460-247E-4F68-AA1E-761B82727C41}"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22977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A67460-247E-4F68-AA1E-761B82727C41}"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42A70-BB2B-4E97-AB88-0EBB1D621CEB}" type="slidenum">
              <a:rPr lang="en-US" smtClean="0"/>
              <a:t>‹#›</a:t>
            </a:fld>
            <a:endParaRPr lang="en-US"/>
          </a:p>
        </p:txBody>
      </p:sp>
    </p:spTree>
    <p:extLst>
      <p:ext uri="{BB962C8B-B14F-4D97-AF65-F5344CB8AC3E}">
        <p14:creationId xmlns:p14="http://schemas.microsoft.com/office/powerpoint/2010/main" val="384843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DA67460-247E-4F68-AA1E-761B82727C41}" type="datetimeFigureOut">
              <a:rPr lang="en-US" smtClean="0"/>
              <a:t>2/11/2019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7642A70-BB2B-4E97-AB88-0EBB1D621CEB}" type="slidenum">
              <a:rPr lang="en-US" smtClean="0"/>
              <a:t>‹#›</a:t>
            </a:fld>
            <a:endParaRPr lang="en-US"/>
          </a:p>
        </p:txBody>
      </p:sp>
    </p:spTree>
    <p:extLst>
      <p:ext uri="{BB962C8B-B14F-4D97-AF65-F5344CB8AC3E}">
        <p14:creationId xmlns:p14="http://schemas.microsoft.com/office/powerpoint/2010/main" val="254852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1450533069"/>
              </p:ext>
            </p:extLst>
          </p:nvPr>
        </p:nvGraphicFramePr>
        <p:xfrm>
          <a:off x="111368" y="3735729"/>
          <a:ext cx="6635261" cy="5338690"/>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pPr algn="l"/>
                      <a:r>
                        <a:rPr lang="en-US" sz="1600" dirty="0">
                          <a:latin typeface="AGCanYouNot" panose="02000603000000000000" pitchFamily="2" charset="0"/>
                          <a:ea typeface="AGCanYouNot" panose="02000603000000000000" pitchFamily="2" charset="0"/>
                        </a:rPr>
                        <a:t>Question: </a:t>
                      </a:r>
                      <a:r>
                        <a:rPr lang="en-US" sz="1600" b="0" dirty="0">
                          <a:latin typeface="AGCanYouNot" panose="02000603000000000000" pitchFamily="2" charset="0"/>
                          <a:ea typeface="AGCanYouNot" panose="02000603000000000000" pitchFamily="2" charset="0"/>
                        </a:rPr>
                        <a:t>What football team is the best all-around best football team in the National Football League? Make sure to think outside the idea of being a strong athlete. </a:t>
                      </a:r>
                      <a:endParaRPr lang="en-US" sz="16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3312033475"/>
                  </a:ext>
                </a:extLst>
              </a:tr>
              <a:tr h="738554">
                <a:tc>
                  <a:txBody>
                    <a:bodyPr/>
                    <a:lstStyle/>
                    <a:p>
                      <a:pPr algn="l"/>
                      <a:r>
                        <a:rPr lang="en-US" sz="1600" dirty="0">
                          <a:latin typeface="AGCanYouNot" panose="02000603000000000000" pitchFamily="2" charset="0"/>
                          <a:ea typeface="AGCanYouNot" panose="02000603000000000000" pitchFamily="2" charset="0"/>
                        </a:rPr>
                        <a:t>The Seattle Seahawks are one of the best teams in the National Football League.</a:t>
                      </a:r>
                    </a:p>
                  </a:txBody>
                  <a:tcPr anchor="ctr">
                    <a:solidFill>
                      <a:schemeClr val="bg1"/>
                    </a:solidFill>
                  </a:tcPr>
                </a:tc>
                <a:extLst>
                  <a:ext uri="{0D108BD9-81ED-4DB2-BD59-A6C34878D82A}">
                    <a16:rowId xmlns:a16="http://schemas.microsoft.com/office/drawing/2014/main" val="523894559"/>
                  </a:ext>
                </a:extLst>
              </a:tr>
              <a:tr h="738554">
                <a:tc>
                  <a:txBody>
                    <a:bodyPr/>
                    <a:lstStyle/>
                    <a:p>
                      <a:pPr algn="l"/>
                      <a:r>
                        <a:rPr lang="en-US" sz="1600" dirty="0">
                          <a:latin typeface="AGCanYouNot" panose="02000603000000000000" pitchFamily="2" charset="0"/>
                          <a:ea typeface="AGCanYouNot" panose="02000603000000000000" pitchFamily="2" charset="0"/>
                        </a:rPr>
                        <a:t>The Seahawks not only have world class athletes, but the players spend time giving back to our community. </a:t>
                      </a:r>
                    </a:p>
                  </a:txBody>
                  <a:tcPr anchor="ctr">
                    <a:solidFill>
                      <a:schemeClr val="bg1"/>
                    </a:solidFill>
                  </a:tcPr>
                </a:tc>
                <a:extLst>
                  <a:ext uri="{0D108BD9-81ED-4DB2-BD59-A6C34878D82A}">
                    <a16:rowId xmlns:a16="http://schemas.microsoft.com/office/drawing/2014/main" val="1436331984"/>
                  </a:ext>
                </a:extLst>
              </a:tr>
              <a:tr h="738554">
                <a:tc>
                  <a:txBody>
                    <a:bodyPr/>
                    <a:lstStyle/>
                    <a:p>
                      <a:pPr algn="l"/>
                      <a:r>
                        <a:rPr lang="en-US" sz="1600" dirty="0">
                          <a:latin typeface="AGCanYouNot" panose="02000603000000000000" pitchFamily="2" charset="0"/>
                          <a:ea typeface="AGCanYouNot" panose="02000603000000000000" pitchFamily="2" charset="0"/>
                        </a:rPr>
                        <a:t>One way the Seahawks give back is they spend every Tuesday at Seattle Children’s hospital spending time with and teaching sick kids. </a:t>
                      </a:r>
                    </a:p>
                  </a:txBody>
                  <a:tcPr anchor="ctr">
                    <a:solidFill>
                      <a:schemeClr val="bg1"/>
                    </a:solidFill>
                  </a:tcPr>
                </a:tc>
                <a:extLst>
                  <a:ext uri="{0D108BD9-81ED-4DB2-BD59-A6C34878D82A}">
                    <a16:rowId xmlns:a16="http://schemas.microsoft.com/office/drawing/2014/main" val="3086953218"/>
                  </a:ext>
                </a:extLst>
              </a:tr>
              <a:tr h="738554">
                <a:tc>
                  <a:txBody>
                    <a:bodyPr/>
                    <a:lstStyle/>
                    <a:p>
                      <a:pPr algn="l"/>
                      <a:r>
                        <a:rPr lang="en-US" sz="1600" dirty="0">
                          <a:latin typeface="AGCanYouNot" panose="02000603000000000000" pitchFamily="2" charset="0"/>
                          <a:ea typeface="AGCanYouNot" panose="02000603000000000000" pitchFamily="2" charset="0"/>
                        </a:rPr>
                        <a:t>Another way they support our community is by going to schools and playing sports with kids during their recess. </a:t>
                      </a:r>
                    </a:p>
                  </a:txBody>
                  <a:tcPr anchor="ctr">
                    <a:solidFill>
                      <a:schemeClr val="bg1"/>
                    </a:solidFill>
                  </a:tcPr>
                </a:tc>
                <a:extLst>
                  <a:ext uri="{0D108BD9-81ED-4DB2-BD59-A6C34878D82A}">
                    <a16:rowId xmlns:a16="http://schemas.microsoft.com/office/drawing/2014/main" val="172861055"/>
                  </a:ext>
                </a:extLst>
              </a:tr>
              <a:tr h="738554">
                <a:tc>
                  <a:txBody>
                    <a:bodyPr/>
                    <a:lstStyle/>
                    <a:p>
                      <a:pPr algn="l"/>
                      <a:r>
                        <a:rPr lang="en-US" sz="1600" dirty="0">
                          <a:latin typeface="AGCanYouNot" panose="02000603000000000000" pitchFamily="2" charset="0"/>
                          <a:ea typeface="AGCanYouNot" panose="02000603000000000000" pitchFamily="2" charset="0"/>
                        </a:rPr>
                        <a:t>The Seattle Seahawks also spend a lot of time attending charities and fundraising for students living in poverty and kids with disabilities. </a:t>
                      </a:r>
                    </a:p>
                  </a:txBody>
                  <a:tcPr anchor="ctr">
                    <a:solidFill>
                      <a:schemeClr val="bg1"/>
                    </a:solidFill>
                  </a:tcPr>
                </a:tc>
                <a:extLst>
                  <a:ext uri="{0D108BD9-81ED-4DB2-BD59-A6C34878D82A}">
                    <a16:rowId xmlns:a16="http://schemas.microsoft.com/office/drawing/2014/main" val="2700010075"/>
                  </a:ext>
                </a:extLst>
              </a:tr>
              <a:tr h="738554">
                <a:tc>
                  <a:txBody>
                    <a:bodyPr/>
                    <a:lstStyle/>
                    <a:p>
                      <a:pPr algn="l"/>
                      <a:r>
                        <a:rPr lang="en-US" sz="1600" dirty="0">
                          <a:latin typeface="AGCanYouNot" panose="02000603000000000000" pitchFamily="2" charset="0"/>
                          <a:ea typeface="AGCanYouNot" panose="02000603000000000000" pitchFamily="2" charset="0"/>
                        </a:rPr>
                        <a:t>The Seattle Seahawks are not just a team full of athletes, but a team full of kind-hearted men. For these reasons, I believe the Seattle Seahawks are the best team in the NFL. </a:t>
                      </a:r>
                    </a:p>
                  </a:txBody>
                  <a:tcPr anchor="ctr">
                    <a:solidFill>
                      <a:schemeClr val="bg1"/>
                    </a:solidFill>
                  </a:tcPr>
                </a:tc>
                <a:extLst>
                  <a:ext uri="{0D108BD9-81ED-4DB2-BD59-A6C34878D82A}">
                    <a16:rowId xmlns:a16="http://schemas.microsoft.com/office/drawing/2014/main" val="4241163279"/>
                  </a:ext>
                </a:extLst>
              </a:tr>
            </a:tbl>
          </a:graphicData>
        </a:graphic>
      </p:graphicFrame>
      <p:sp>
        <p:nvSpPr>
          <p:cNvPr id="10" name="TextBox 9">
            <a:extLst>
              <a:ext uri="{FF2B5EF4-FFF2-40B4-BE49-F238E27FC236}">
                <a16:creationId xmlns:a16="http://schemas.microsoft.com/office/drawing/2014/main" id="{C37652E2-0172-43E5-9245-3D10B9FCCB52}"/>
              </a:ext>
            </a:extLst>
          </p:cNvPr>
          <p:cNvSpPr txBox="1"/>
          <p:nvPr/>
        </p:nvSpPr>
        <p:spPr>
          <a:xfrm rot="16200000">
            <a:off x="-1551074" y="1662444"/>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football</a:t>
            </a:r>
          </a:p>
        </p:txBody>
      </p:sp>
      <p:sp>
        <p:nvSpPr>
          <p:cNvPr id="18" name="Rectangle 17">
            <a:extLst>
              <a:ext uri="{FF2B5EF4-FFF2-40B4-BE49-F238E27FC236}">
                <a16:creationId xmlns:a16="http://schemas.microsoft.com/office/drawing/2014/main" id="{1C8D345E-8D82-46B3-A9AE-FDCEA2A03D44}"/>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30468788-9456-4B9D-9935-0ED280CAB450}"/>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20" name="TextBox 19">
            <a:extLst>
              <a:ext uri="{FF2B5EF4-FFF2-40B4-BE49-F238E27FC236}">
                <a16:creationId xmlns:a16="http://schemas.microsoft.com/office/drawing/2014/main" id="{F049E8B9-91D5-48E5-833B-55EC99294C00}"/>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23" name="Picture 22">
            <a:extLst>
              <a:ext uri="{FF2B5EF4-FFF2-40B4-BE49-F238E27FC236}">
                <a16:creationId xmlns:a16="http://schemas.microsoft.com/office/drawing/2014/main" id="{431EEB02-66DB-4F8F-8DC8-AE24FA989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836" y="197731"/>
            <a:ext cx="2519537" cy="1389533"/>
          </a:xfrm>
          <a:prstGeom prst="rect">
            <a:avLst/>
          </a:prstGeom>
        </p:spPr>
      </p:pic>
    </p:spTree>
    <p:extLst>
      <p:ext uri="{BB962C8B-B14F-4D97-AF65-F5344CB8AC3E}">
        <p14:creationId xmlns:p14="http://schemas.microsoft.com/office/powerpoint/2010/main" val="390666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524030759"/>
              </p:ext>
            </p:extLst>
          </p:nvPr>
        </p:nvGraphicFramePr>
        <p:xfrm>
          <a:off x="111369" y="3786554"/>
          <a:ext cx="6635261" cy="5169878"/>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GCanYouNot" panose="02000603000000000000" pitchFamily="2" charset="0"/>
                          <a:ea typeface="AGCanYouNot" panose="02000603000000000000" pitchFamily="2" charset="0"/>
                        </a:rPr>
                        <a:t>Question: </a:t>
                      </a:r>
                      <a:r>
                        <a:rPr lang="en-US" sz="1600" b="0" dirty="0">
                          <a:latin typeface="AGCanYouNot" panose="02000603000000000000" pitchFamily="2" charset="0"/>
                          <a:ea typeface="AGCanYouNot" panose="02000603000000000000" pitchFamily="2" charset="0"/>
                        </a:rPr>
                        <a:t>Would you rather travel to space in a spaceship or travel through the ocean in a submarine? </a:t>
                      </a:r>
                    </a:p>
                  </a:txBody>
                  <a:tcPr anchor="ctr">
                    <a:solidFill>
                      <a:schemeClr val="bg1"/>
                    </a:solidFill>
                  </a:tcPr>
                </a:tc>
                <a:extLst>
                  <a:ext uri="{0D108BD9-81ED-4DB2-BD59-A6C34878D82A}">
                    <a16:rowId xmlns:a16="http://schemas.microsoft.com/office/drawing/2014/main" val="331203347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I would rather travel to space in a spaceship instead of take a trip through the ocean.</a:t>
                      </a: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Looking at earth from the middle of outer space would be really cool.</a:t>
                      </a: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I would try to zoom in and find my house from the space ship.</a:t>
                      </a:r>
                    </a:p>
                  </a:txBody>
                  <a:tcPr anchor="ctr">
                    <a:solidFill>
                      <a:schemeClr val="bg1"/>
                    </a:solidFill>
                  </a:tcPr>
                </a:tc>
                <a:extLst>
                  <a:ext uri="{0D108BD9-81ED-4DB2-BD59-A6C34878D82A}">
                    <a16:rowId xmlns:a16="http://schemas.microsoft.com/office/drawing/2014/main" val="3086953218"/>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Very few people have ever been in a spaceship to outer space and it would be awesome to be one of them.</a:t>
                      </a:r>
                    </a:p>
                  </a:txBody>
                  <a:tcPr anchor="ctr">
                    <a:solidFill>
                      <a:schemeClr val="bg1"/>
                    </a:solidFill>
                  </a:tcPr>
                </a:tc>
                <a:extLst>
                  <a:ext uri="{0D108BD9-81ED-4DB2-BD59-A6C34878D82A}">
                    <a16:rowId xmlns:a16="http://schemas.microsoft.com/office/drawing/2014/main" val="17286105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I have always wondered if there are aliens. Going to outer space would help me find the truth.</a:t>
                      </a:r>
                    </a:p>
                  </a:txBody>
                  <a:tcPr anchor="ctr">
                    <a:solidFill>
                      <a:schemeClr val="bg1"/>
                    </a:solidFill>
                  </a:tcPr>
                </a:tc>
                <a:extLst>
                  <a:ext uri="{0D108BD9-81ED-4DB2-BD59-A6C34878D82A}">
                    <a16:rowId xmlns:a16="http://schemas.microsoft.com/office/drawing/2014/main" val="270001007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For these reasons, I would rather go into outer space than submarine through the ocean. </a:t>
                      </a:r>
                    </a:p>
                  </a:txBody>
                  <a:tcPr anchor="ctr">
                    <a:solidFill>
                      <a:schemeClr val="bg1"/>
                    </a:solidFill>
                  </a:tcPr>
                </a:tc>
                <a:extLst>
                  <a:ext uri="{0D108BD9-81ED-4DB2-BD59-A6C34878D82A}">
                    <a16:rowId xmlns:a16="http://schemas.microsoft.com/office/drawing/2014/main" val="4241163279"/>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4" y="1662444"/>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Would you rather s +s</a:t>
            </a:r>
          </a:p>
        </p:txBody>
      </p:sp>
      <p:sp>
        <p:nvSpPr>
          <p:cNvPr id="17" name="Rectangle 16">
            <a:extLst>
              <a:ext uri="{FF2B5EF4-FFF2-40B4-BE49-F238E27FC236}">
                <a16:creationId xmlns:a16="http://schemas.microsoft.com/office/drawing/2014/main" id="{98B52333-CAB9-47CE-8269-B89BCD223F41}"/>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F3820980-F725-42D8-9D05-4D1B97D584F2}"/>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9" name="TextBox 18">
            <a:extLst>
              <a:ext uri="{FF2B5EF4-FFF2-40B4-BE49-F238E27FC236}">
                <a16:creationId xmlns:a16="http://schemas.microsoft.com/office/drawing/2014/main" id="{4C382CED-F62B-4DBB-90E8-4F52B801F30C}"/>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3" name="Picture 2">
            <a:extLst>
              <a:ext uri="{FF2B5EF4-FFF2-40B4-BE49-F238E27FC236}">
                <a16:creationId xmlns:a16="http://schemas.microsoft.com/office/drawing/2014/main" id="{6B9A266E-5812-40B4-92E8-8ECE7A789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178" y="-17480"/>
            <a:ext cx="2178894" cy="1965220"/>
          </a:xfrm>
          <a:prstGeom prst="rect">
            <a:avLst/>
          </a:prstGeom>
        </p:spPr>
      </p:pic>
    </p:spTree>
    <p:extLst>
      <p:ext uri="{BB962C8B-B14F-4D97-AF65-F5344CB8AC3E}">
        <p14:creationId xmlns:p14="http://schemas.microsoft.com/office/powerpoint/2010/main" val="3851119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2141540925"/>
              </p:ext>
            </p:extLst>
          </p:nvPr>
        </p:nvGraphicFramePr>
        <p:xfrm>
          <a:off x="111369" y="3786554"/>
          <a:ext cx="6635261" cy="5087816"/>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r>
                        <a:rPr lang="en-US" sz="1600" b="1" dirty="0">
                          <a:latin typeface="AGCanYouNot" panose="02000603000000000000" pitchFamily="2" charset="0"/>
                          <a:ea typeface="AGCanYouNot" panose="02000603000000000000" pitchFamily="2" charset="0"/>
                        </a:rPr>
                        <a:t>Question: </a:t>
                      </a:r>
                      <a:r>
                        <a:rPr lang="en-US" sz="1600" b="0" dirty="0">
                          <a:latin typeface="AGCanYouNot" panose="02000603000000000000" pitchFamily="2" charset="0"/>
                          <a:ea typeface="AGCanYouNot" panose="02000603000000000000" pitchFamily="2" charset="0"/>
                        </a:rPr>
                        <a:t>Do you think it’s necessary to own a pair of sneakers that allow you to order a pizza? </a:t>
                      </a:r>
                    </a:p>
                  </a:txBody>
                  <a:tcPr anchor="ctr">
                    <a:solidFill>
                      <a:schemeClr val="bg1"/>
                    </a:solidFill>
                  </a:tcPr>
                </a:tc>
                <a:extLst>
                  <a:ext uri="{0D108BD9-81ED-4DB2-BD59-A6C34878D82A}">
                    <a16:rowId xmlns:a16="http://schemas.microsoft.com/office/drawing/2014/main" val="331203347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There are many ways to order a pizza and pizza hut’s new sneaker ideas is not necessary. </a:t>
                      </a: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Pizza is one of the worlds most popular food, but that doesn’t mean you need penalized technological sneakers to order it. </a:t>
                      </a: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According to the </a:t>
                      </a:r>
                      <a:r>
                        <a:rPr lang="en-US" sz="1600" dirty="0" err="1">
                          <a:latin typeface="AGCanYouNot" panose="02000603000000000000" pitchFamily="2" charset="0"/>
                          <a:ea typeface="AGCanYouNot" panose="02000603000000000000" pitchFamily="2" charset="0"/>
                        </a:rPr>
                        <a:t>NewsELA</a:t>
                      </a:r>
                      <a:r>
                        <a:rPr lang="en-US" sz="1600" dirty="0">
                          <a:latin typeface="AGCanYouNot" panose="02000603000000000000" pitchFamily="2" charset="0"/>
                          <a:ea typeface="AGCanYouNot" panose="02000603000000000000" pitchFamily="2" charset="0"/>
                        </a:rPr>
                        <a:t> article, Ordering a pizza by using sneakers and a smartphone, “We first started ordering pizza by making a phone call to the pizza place. That feels the old-fashioned way to do it now. You can order pizza online. You can order it through text. You can even order it by sending emojis.” </a:t>
                      </a:r>
                    </a:p>
                  </a:txBody>
                  <a:tcPr anchor="ctr">
                    <a:solidFill>
                      <a:schemeClr val="bg1"/>
                    </a:solidFill>
                  </a:tcPr>
                </a:tc>
                <a:extLst>
                  <a:ext uri="{0D108BD9-81ED-4DB2-BD59-A6C34878D82A}">
                    <a16:rowId xmlns:a16="http://schemas.microsoft.com/office/drawing/2014/main" val="3086953218"/>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This evidence provided by the author shows that there are already so many ways to order America’s favorite food that it is not necessary to have a pair of high top shoes that can order pizza and pause the tv. </a:t>
                      </a:r>
                    </a:p>
                  </a:txBody>
                  <a:tcPr anchor="ctr">
                    <a:solidFill>
                      <a:schemeClr val="bg1"/>
                    </a:solidFill>
                  </a:tcPr>
                </a:tc>
                <a:extLst>
                  <a:ext uri="{0D108BD9-81ED-4DB2-BD59-A6C34878D82A}">
                    <a16:rowId xmlns:a16="http://schemas.microsoft.com/office/drawing/2014/main" val="172861055"/>
                  </a:ext>
                </a:extLst>
              </a:tr>
              <a:tr h="738554">
                <a:tc>
                  <a:txBody>
                    <a:bodyPr/>
                    <a:lstStyle/>
                    <a:p>
                      <a:r>
                        <a:rPr lang="en-US" sz="1600" dirty="0">
                          <a:latin typeface="AGCanYouNot" panose="02000603000000000000" pitchFamily="2" charset="0"/>
                          <a:ea typeface="AGCanYouNot" panose="02000603000000000000" pitchFamily="2" charset="0"/>
                        </a:rPr>
                        <a:t>These Pie Top shoes are really cool and all, but not necessary when trying to get dinner for your family. </a:t>
                      </a:r>
                    </a:p>
                  </a:txBody>
                  <a:tcPr anchor="ctr">
                    <a:solidFill>
                      <a:schemeClr val="bg1"/>
                    </a:solidFill>
                  </a:tcPr>
                </a:tc>
                <a:extLst>
                  <a:ext uri="{0D108BD9-81ED-4DB2-BD59-A6C34878D82A}">
                    <a16:rowId xmlns:a16="http://schemas.microsoft.com/office/drawing/2014/main" val="2700010075"/>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4" y="1662444"/>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pizza</a:t>
            </a:r>
          </a:p>
        </p:txBody>
      </p:sp>
      <p:sp>
        <p:nvSpPr>
          <p:cNvPr id="17" name="Rectangle 16">
            <a:extLst>
              <a:ext uri="{FF2B5EF4-FFF2-40B4-BE49-F238E27FC236}">
                <a16:creationId xmlns:a16="http://schemas.microsoft.com/office/drawing/2014/main" id="{1E3A202F-3048-49CA-B73A-EECFC6F05B37}"/>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22B5BEE8-EB77-411B-820F-78D9C412D816}"/>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9" name="TextBox 18">
            <a:extLst>
              <a:ext uri="{FF2B5EF4-FFF2-40B4-BE49-F238E27FC236}">
                <a16:creationId xmlns:a16="http://schemas.microsoft.com/office/drawing/2014/main" id="{2A32F5FE-5F81-4F17-BF8D-003D466EB0D8}"/>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3" name="Picture 2">
            <a:extLst>
              <a:ext uri="{FF2B5EF4-FFF2-40B4-BE49-F238E27FC236}">
                <a16:creationId xmlns:a16="http://schemas.microsoft.com/office/drawing/2014/main" id="{39C4C825-8AD2-44FA-8871-1C6547440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06176">
            <a:off x="4684780" y="177087"/>
            <a:ext cx="1811968" cy="1927785"/>
          </a:xfrm>
          <a:prstGeom prst="rect">
            <a:avLst/>
          </a:prstGeom>
        </p:spPr>
      </p:pic>
    </p:spTree>
    <p:extLst>
      <p:ext uri="{BB962C8B-B14F-4D97-AF65-F5344CB8AC3E}">
        <p14:creationId xmlns:p14="http://schemas.microsoft.com/office/powerpoint/2010/main" val="363812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2603629821"/>
              </p:ext>
            </p:extLst>
          </p:nvPr>
        </p:nvGraphicFramePr>
        <p:xfrm>
          <a:off x="111370" y="3528647"/>
          <a:ext cx="6635261" cy="5057336"/>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r>
                        <a:rPr lang="en-US" sz="1500" b="1" dirty="0">
                          <a:latin typeface="AGCanYouNot" panose="02000603000000000000" pitchFamily="2" charset="0"/>
                          <a:ea typeface="AGCanYouNot" panose="02000603000000000000" pitchFamily="2" charset="0"/>
                        </a:rPr>
                        <a:t>Question: </a:t>
                      </a:r>
                      <a:r>
                        <a:rPr lang="en-US" sz="1500" b="0" dirty="0">
                          <a:latin typeface="AGCanYouNot" panose="02000603000000000000" pitchFamily="2" charset="0"/>
                          <a:ea typeface="AGCanYouNot" panose="02000603000000000000" pitchFamily="2" charset="0"/>
                        </a:rPr>
                        <a:t>What makes a good teacher? </a:t>
                      </a:r>
                    </a:p>
                  </a:txBody>
                  <a:tcPr anchor="ctr">
                    <a:solidFill>
                      <a:schemeClr val="bg1"/>
                    </a:solidFill>
                  </a:tcPr>
                </a:tc>
                <a:extLst>
                  <a:ext uri="{0D108BD9-81ED-4DB2-BD59-A6C34878D82A}">
                    <a16:rowId xmlns:a16="http://schemas.microsoft.com/office/drawing/2014/main" val="3312033475"/>
                  </a:ext>
                </a:extLst>
              </a:tr>
              <a:tr h="738554">
                <a:tc>
                  <a:txBody>
                    <a:bodyPr/>
                    <a:lstStyle/>
                    <a:p>
                      <a:r>
                        <a:rPr lang="en-US" sz="1500" dirty="0">
                          <a:latin typeface="AGCanYouNot" panose="02000603000000000000" pitchFamily="2" charset="0"/>
                          <a:ea typeface="AGCanYouNot" panose="02000603000000000000" pitchFamily="2" charset="0"/>
                        </a:rPr>
                        <a:t>Being a teacher might be one of the hardest jobs in the world. I am lucky enough to have had 3 really good teachers in my life. There are 3 things that I think make a good teacher. </a:t>
                      </a: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GCanYouNot" panose="02000603000000000000" pitchFamily="2" charset="0"/>
                          <a:ea typeface="AGCanYouNot" panose="02000603000000000000" pitchFamily="2" charset="0"/>
                        </a:rPr>
                        <a:t>The first thing that makes a good teacher is a teacher’s ability to hear their students, listen to them, and then make decisions based off their opinions.</a:t>
                      </a: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GCanYouNot" panose="02000603000000000000" pitchFamily="2" charset="0"/>
                          <a:ea typeface="AGCanYouNot" panose="02000603000000000000" pitchFamily="2" charset="0"/>
                        </a:rPr>
                        <a:t>The second thing that makes a good teacher, is when the teacher makes learning fun by using music, different projects, and up and moving learning.</a:t>
                      </a:r>
                    </a:p>
                  </a:txBody>
                  <a:tcPr anchor="ctr">
                    <a:solidFill>
                      <a:schemeClr val="bg1"/>
                    </a:solidFill>
                  </a:tcPr>
                </a:tc>
                <a:extLst>
                  <a:ext uri="{0D108BD9-81ED-4DB2-BD59-A6C34878D82A}">
                    <a16:rowId xmlns:a16="http://schemas.microsoft.com/office/drawing/2014/main" val="3086953218"/>
                  </a:ext>
                </a:extLst>
              </a:tr>
              <a:tr h="738554">
                <a:tc>
                  <a:txBody>
                    <a:bodyPr/>
                    <a:lstStyle/>
                    <a:p>
                      <a:r>
                        <a:rPr lang="en-US" sz="1500" dirty="0">
                          <a:latin typeface="AGCanYouNot" panose="02000603000000000000" pitchFamily="2" charset="0"/>
                          <a:ea typeface="AGCanYouNot" panose="02000603000000000000" pitchFamily="2" charset="0"/>
                        </a:rPr>
                        <a:t>The third thing that makes a good teacher is when the teacher is honest with their students. They tell them the truth, like when they are having a bad day or are having to do some problem solving too. </a:t>
                      </a:r>
                    </a:p>
                  </a:txBody>
                  <a:tcPr anchor="ctr">
                    <a:solidFill>
                      <a:schemeClr val="bg1"/>
                    </a:solidFill>
                  </a:tcPr>
                </a:tc>
                <a:extLst>
                  <a:ext uri="{0D108BD9-81ED-4DB2-BD59-A6C34878D82A}">
                    <a16:rowId xmlns:a16="http://schemas.microsoft.com/office/drawing/2014/main" val="17286105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GCanYouNot" panose="02000603000000000000" pitchFamily="2" charset="0"/>
                          <a:ea typeface="AGCanYouNot" panose="02000603000000000000" pitchFamily="2" charset="0"/>
                        </a:rPr>
                        <a:t>If a teacher has these three things, they might be one of the best teachers in the world. </a:t>
                      </a:r>
                    </a:p>
                  </a:txBody>
                  <a:tcPr anchor="ctr">
                    <a:solidFill>
                      <a:schemeClr val="bg1"/>
                    </a:solidFill>
                  </a:tcPr>
                </a:tc>
                <a:extLst>
                  <a:ext uri="{0D108BD9-81ED-4DB2-BD59-A6C34878D82A}">
                    <a16:rowId xmlns:a16="http://schemas.microsoft.com/office/drawing/2014/main" val="1299047819"/>
                  </a:ext>
                </a:extLst>
              </a:tr>
              <a:tr h="4876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GCanYouNot" panose="02000603000000000000" pitchFamily="2" charset="0"/>
                          <a:ea typeface="AGCanYouNot" panose="02000603000000000000" pitchFamily="2" charset="0"/>
                        </a:rPr>
                        <a:t>Listening, making learning fun, and being honest with your students, is the recipe for great teaching. </a:t>
                      </a:r>
                    </a:p>
                  </a:txBody>
                  <a:tcPr anchor="ctr">
                    <a:solidFill>
                      <a:schemeClr val="bg1"/>
                    </a:solidFill>
                  </a:tcPr>
                </a:tc>
                <a:extLst>
                  <a:ext uri="{0D108BD9-81ED-4DB2-BD59-A6C34878D82A}">
                    <a16:rowId xmlns:a16="http://schemas.microsoft.com/office/drawing/2014/main" val="690324065"/>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3" y="1404537"/>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teaching</a:t>
            </a:r>
          </a:p>
        </p:txBody>
      </p:sp>
      <p:sp>
        <p:nvSpPr>
          <p:cNvPr id="17" name="Rectangle 16">
            <a:extLst>
              <a:ext uri="{FF2B5EF4-FFF2-40B4-BE49-F238E27FC236}">
                <a16:creationId xmlns:a16="http://schemas.microsoft.com/office/drawing/2014/main" id="{B0BFBD5C-C5E9-4765-8FB8-7C41E4BEF697}"/>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7F13BD5C-329F-4AEA-846D-61BC9BDAF86C}"/>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9" name="TextBox 18">
            <a:extLst>
              <a:ext uri="{FF2B5EF4-FFF2-40B4-BE49-F238E27FC236}">
                <a16:creationId xmlns:a16="http://schemas.microsoft.com/office/drawing/2014/main" id="{6142A874-F861-4C0D-B5DA-060A24303BC5}"/>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3" name="Picture 2">
            <a:extLst>
              <a:ext uri="{FF2B5EF4-FFF2-40B4-BE49-F238E27FC236}">
                <a16:creationId xmlns:a16="http://schemas.microsoft.com/office/drawing/2014/main" id="{CA7C01D2-993D-4EBB-8881-9FA463EBF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63623">
            <a:off x="5021608" y="145680"/>
            <a:ext cx="1438739" cy="1636258"/>
          </a:xfrm>
          <a:prstGeom prst="rect">
            <a:avLst/>
          </a:prstGeom>
        </p:spPr>
      </p:pic>
    </p:spTree>
    <p:extLst>
      <p:ext uri="{BB962C8B-B14F-4D97-AF65-F5344CB8AC3E}">
        <p14:creationId xmlns:p14="http://schemas.microsoft.com/office/powerpoint/2010/main" val="228635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1255465449"/>
              </p:ext>
            </p:extLst>
          </p:nvPr>
        </p:nvGraphicFramePr>
        <p:xfrm>
          <a:off x="111369" y="3786554"/>
          <a:ext cx="6635261" cy="3945988"/>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r>
                        <a:rPr lang="en-US" sz="1600" b="1" dirty="0">
                          <a:latin typeface="AGCanYouNot" panose="02000603000000000000" pitchFamily="2" charset="0"/>
                          <a:ea typeface="AGCanYouNot" panose="02000603000000000000" pitchFamily="2" charset="0"/>
                        </a:rPr>
                        <a:t>Question: </a:t>
                      </a:r>
                      <a:r>
                        <a:rPr lang="en-US" sz="1600" b="0" dirty="0">
                          <a:latin typeface="AGCanYouNot" panose="02000603000000000000" pitchFamily="2" charset="0"/>
                          <a:ea typeface="AGCanYouNot" panose="02000603000000000000" pitchFamily="2" charset="0"/>
                        </a:rPr>
                        <a:t>Are “smart” kids born smart?</a:t>
                      </a:r>
                    </a:p>
                  </a:txBody>
                  <a:tcPr anchor="ctr">
                    <a:solidFill>
                      <a:schemeClr val="bg1"/>
                    </a:solidFill>
                  </a:tcPr>
                </a:tc>
                <a:extLst>
                  <a:ext uri="{0D108BD9-81ED-4DB2-BD59-A6C34878D82A}">
                    <a16:rowId xmlns:a16="http://schemas.microsoft.com/office/drawing/2014/main" val="331203347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Smart kids are not born smart, rather they know how to work really, really hard. Our brains are one of the hardest working muscles and requires a lot of brain workouts. </a:t>
                      </a: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According to Nicholas Cole, founder of The Digital Press, people become “smart” by exercising their brain when through mistakes.</a:t>
                      </a: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He explains that every time you make a mistake and don’t give up, you are strengthening your neuron pathways that make the next time you try the same thing, easier. </a:t>
                      </a:r>
                    </a:p>
                  </a:txBody>
                  <a:tcPr anchor="ctr">
                    <a:solidFill>
                      <a:schemeClr val="bg1"/>
                    </a:solidFill>
                  </a:tcPr>
                </a:tc>
                <a:extLst>
                  <a:ext uri="{0D108BD9-81ED-4DB2-BD59-A6C34878D82A}">
                    <a16:rowId xmlns:a16="http://schemas.microsoft.com/office/drawing/2014/main" val="3086953218"/>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latin typeface="AGCanYouNot" panose="02000603000000000000" pitchFamily="2" charset="0"/>
                          <a:ea typeface="AGCanYouNot" panose="02000603000000000000" pitchFamily="2" charset="0"/>
                        </a:rPr>
                        <a:t>This means that even if you feel like you aren’t smart, but you keep trying and keep practicing, you will workout your brain enough to become “smarter.” </a:t>
                      </a:r>
                    </a:p>
                  </a:txBody>
                  <a:tcPr anchor="ctr">
                    <a:solidFill>
                      <a:schemeClr val="bg1"/>
                    </a:solidFill>
                  </a:tcPr>
                </a:tc>
                <a:extLst>
                  <a:ext uri="{0D108BD9-81ED-4DB2-BD59-A6C34878D82A}">
                    <a16:rowId xmlns:a16="http://schemas.microsoft.com/office/drawing/2014/main" val="172861055"/>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4" y="1662444"/>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smarts</a:t>
            </a:r>
          </a:p>
        </p:txBody>
      </p:sp>
      <p:sp>
        <p:nvSpPr>
          <p:cNvPr id="17" name="Rectangle 16">
            <a:extLst>
              <a:ext uri="{FF2B5EF4-FFF2-40B4-BE49-F238E27FC236}">
                <a16:creationId xmlns:a16="http://schemas.microsoft.com/office/drawing/2014/main" id="{3BB94FCF-FAB6-4946-84A9-EB9EA414CDEF}"/>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980F3DB5-2215-441A-8133-F6CD6E6046AC}"/>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9" name="TextBox 18">
            <a:extLst>
              <a:ext uri="{FF2B5EF4-FFF2-40B4-BE49-F238E27FC236}">
                <a16:creationId xmlns:a16="http://schemas.microsoft.com/office/drawing/2014/main" id="{A34A2A3C-9624-4207-B4B9-8F76FC000509}"/>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3" name="Picture 2">
            <a:extLst>
              <a:ext uri="{FF2B5EF4-FFF2-40B4-BE49-F238E27FC236}">
                <a16:creationId xmlns:a16="http://schemas.microsoft.com/office/drawing/2014/main" id="{40B0C012-9FA3-4630-A704-CE1F4E083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282" y="52934"/>
            <a:ext cx="2787782" cy="1999179"/>
          </a:xfrm>
          <a:prstGeom prst="rect">
            <a:avLst/>
          </a:prstGeom>
        </p:spPr>
      </p:pic>
    </p:spTree>
    <p:extLst>
      <p:ext uri="{BB962C8B-B14F-4D97-AF65-F5344CB8AC3E}">
        <p14:creationId xmlns:p14="http://schemas.microsoft.com/office/powerpoint/2010/main" val="150097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711639602"/>
              </p:ext>
            </p:extLst>
          </p:nvPr>
        </p:nvGraphicFramePr>
        <p:xfrm>
          <a:off x="111370" y="3528647"/>
          <a:ext cx="6635261" cy="5354516"/>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r>
                        <a:rPr lang="en-US" sz="1550" b="1" dirty="0">
                          <a:latin typeface="AGCanYouNot" panose="02000603000000000000" pitchFamily="2" charset="0"/>
                          <a:ea typeface="AGCanYouNot" panose="02000603000000000000" pitchFamily="2" charset="0"/>
                        </a:rPr>
                        <a:t>Question: </a:t>
                      </a:r>
                      <a:r>
                        <a:rPr lang="en-US" sz="1550" b="0" dirty="0">
                          <a:latin typeface="AGCanYouNot" panose="02000603000000000000" pitchFamily="2" charset="0"/>
                          <a:ea typeface="AGCanYouNot" panose="02000603000000000000" pitchFamily="2" charset="0"/>
                        </a:rPr>
                        <a:t>Do you think schools should focus more or less on physical education? </a:t>
                      </a:r>
                    </a:p>
                  </a:txBody>
                  <a:tcPr anchor="ctr">
                    <a:solidFill>
                      <a:schemeClr val="bg1"/>
                    </a:solidFill>
                  </a:tcPr>
                </a:tc>
                <a:extLst>
                  <a:ext uri="{0D108BD9-81ED-4DB2-BD59-A6C34878D82A}">
                    <a16:rowId xmlns:a16="http://schemas.microsoft.com/office/drawing/2014/main" val="3312033475"/>
                  </a:ext>
                </a:extLst>
              </a:tr>
              <a:tr h="738554">
                <a:tc>
                  <a:txBody>
                    <a:bodyPr/>
                    <a:lstStyle/>
                    <a:p>
                      <a:r>
                        <a:rPr lang="en-US" sz="1550" b="0" i="0" kern="1200" dirty="0">
                          <a:solidFill>
                            <a:schemeClr val="dk1"/>
                          </a:solidFill>
                          <a:effectLst/>
                          <a:latin typeface="AGCanYouNot" panose="02000603000000000000" pitchFamily="2" charset="0"/>
                          <a:ea typeface="AGCanYouNot" panose="02000603000000000000" pitchFamily="2" charset="0"/>
                          <a:cs typeface="+mn-cs"/>
                        </a:rPr>
                        <a:t>What is the only school subject that engages a child's mind, body and spirit while simultaneously promoting physical and emotional health? </a:t>
                      </a:r>
                      <a:endParaRPr lang="en-US" sz="155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50" b="0" i="0" kern="1200" dirty="0">
                          <a:solidFill>
                            <a:schemeClr val="dk1"/>
                          </a:solidFill>
                          <a:effectLst/>
                          <a:latin typeface="AGCanYouNot" panose="02000603000000000000" pitchFamily="2" charset="0"/>
                          <a:ea typeface="AGCanYouNot" panose="02000603000000000000" pitchFamily="2" charset="0"/>
                          <a:cs typeface="+mn-cs"/>
                        </a:rPr>
                        <a:t>If your answer to all three questions is "physical education," you deserve an A grade. I believe schools should focus more on physical education because of the health benefits for kids. </a:t>
                      </a:r>
                      <a:endParaRPr lang="en-US" sz="155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50" b="0" i="0" kern="1200" dirty="0">
                          <a:solidFill>
                            <a:schemeClr val="dk1"/>
                          </a:solidFill>
                          <a:effectLst/>
                          <a:latin typeface="AGCanYouNot" panose="02000603000000000000" pitchFamily="2" charset="0"/>
                          <a:ea typeface="AGCanYouNot" panose="02000603000000000000" pitchFamily="2" charset="0"/>
                          <a:cs typeface="+mn-cs"/>
                        </a:rPr>
                        <a:t>The prevalence of inactivity and obesity today may mean that today's children will lead shorter lifespans than their parents. Obesity is when a person is very overweight or has too much body fat. Having too much body fat can lead to health problems, such as heart disease, later in life. </a:t>
                      </a:r>
                      <a:endParaRPr lang="en-US" sz="155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3086953218"/>
                  </a:ext>
                </a:extLst>
              </a:tr>
              <a:tr h="738554">
                <a:tc>
                  <a:txBody>
                    <a:bodyPr/>
                    <a:lstStyle/>
                    <a:p>
                      <a:r>
                        <a:rPr lang="en-US" sz="1550" b="0" i="0" kern="1200" dirty="0">
                          <a:solidFill>
                            <a:schemeClr val="dk1"/>
                          </a:solidFill>
                          <a:effectLst/>
                          <a:latin typeface="AGCanYouNot" panose="02000603000000000000" pitchFamily="2" charset="0"/>
                          <a:ea typeface="AGCanYouNot" panose="02000603000000000000" pitchFamily="2" charset="0"/>
                          <a:cs typeface="+mn-cs"/>
                        </a:rPr>
                        <a:t>To counter the rise in inactivity and obesity, children need to learn the importance of physical fitness, how to achieve it and how to maintain it. </a:t>
                      </a:r>
                      <a:endParaRPr lang="en-US" sz="155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7286105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50" b="0" i="0" kern="1200" dirty="0">
                          <a:solidFill>
                            <a:schemeClr val="dk1"/>
                          </a:solidFill>
                          <a:effectLst/>
                          <a:latin typeface="AGCanYouNot" panose="02000603000000000000" pitchFamily="2" charset="0"/>
                          <a:ea typeface="AGCanYouNot" panose="02000603000000000000" pitchFamily="2" charset="0"/>
                          <a:cs typeface="+mn-cs"/>
                        </a:rPr>
                        <a:t>Well-taught physical education keeps students moving and motivated. It also builds their skills and confidence so that they can stay fit over a lifetime.</a:t>
                      </a:r>
                      <a:endParaRPr lang="en-US" sz="155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299047819"/>
                  </a:ext>
                </a:extLst>
              </a:tr>
              <a:tr h="4876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50" dirty="0">
                          <a:latin typeface="AGCanYouNot" panose="02000603000000000000" pitchFamily="2" charset="0"/>
                          <a:ea typeface="AGCanYouNot" panose="02000603000000000000" pitchFamily="2" charset="0"/>
                        </a:rPr>
                        <a:t>For these reasons, schools need to focus more on physical education and make active learning a priority. </a:t>
                      </a:r>
                    </a:p>
                  </a:txBody>
                  <a:tcPr anchor="ctr">
                    <a:solidFill>
                      <a:schemeClr val="bg1"/>
                    </a:solidFill>
                  </a:tcPr>
                </a:tc>
                <a:extLst>
                  <a:ext uri="{0D108BD9-81ED-4DB2-BD59-A6C34878D82A}">
                    <a16:rowId xmlns:a16="http://schemas.microsoft.com/office/drawing/2014/main" val="690324065"/>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3" y="1404537"/>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Physical education</a:t>
            </a:r>
          </a:p>
        </p:txBody>
      </p:sp>
      <p:sp>
        <p:nvSpPr>
          <p:cNvPr id="11" name="Rectangle 10">
            <a:extLst>
              <a:ext uri="{FF2B5EF4-FFF2-40B4-BE49-F238E27FC236}">
                <a16:creationId xmlns:a16="http://schemas.microsoft.com/office/drawing/2014/main" id="{E64BDDC2-75A3-437D-8431-A90DEC1D29B4}"/>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80D8B725-891F-49FF-979E-548FD509E8FC}"/>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5" name="TextBox 14">
            <a:extLst>
              <a:ext uri="{FF2B5EF4-FFF2-40B4-BE49-F238E27FC236}">
                <a16:creationId xmlns:a16="http://schemas.microsoft.com/office/drawing/2014/main" id="{47BDCEDD-5CFE-400E-BBA6-5B4A8777DFAC}"/>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3" name="Picture 2">
            <a:extLst>
              <a:ext uri="{FF2B5EF4-FFF2-40B4-BE49-F238E27FC236}">
                <a16:creationId xmlns:a16="http://schemas.microsoft.com/office/drawing/2014/main" id="{C05950CA-98EF-4B75-AFF1-A672BBF91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728" y="88081"/>
            <a:ext cx="1736426" cy="1908679"/>
          </a:xfrm>
          <a:prstGeom prst="rect">
            <a:avLst/>
          </a:prstGeom>
        </p:spPr>
      </p:pic>
    </p:spTree>
    <p:extLst>
      <p:ext uri="{BB962C8B-B14F-4D97-AF65-F5344CB8AC3E}">
        <p14:creationId xmlns:p14="http://schemas.microsoft.com/office/powerpoint/2010/main" val="298492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1C2721-B016-43B3-AF7D-15965A2A6B44}"/>
              </a:ext>
            </a:extLst>
          </p:cNvPr>
          <p:cNvSpPr/>
          <p:nvPr/>
        </p:nvSpPr>
        <p:spPr>
          <a:xfrm>
            <a:off x="923192" y="69275"/>
            <a:ext cx="5823436" cy="299258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CE0F757A-4A11-4428-AF96-578C36A30CB8}"/>
              </a:ext>
            </a:extLst>
          </p:cNvPr>
          <p:cNvGraphicFramePr>
            <a:graphicFrameLocks noGrp="1"/>
          </p:cNvGraphicFramePr>
          <p:nvPr>
            <p:extLst>
              <p:ext uri="{D42A27DB-BD31-4B8C-83A1-F6EECF244321}">
                <p14:modId xmlns:p14="http://schemas.microsoft.com/office/powerpoint/2010/main" val="1166930041"/>
              </p:ext>
            </p:extLst>
          </p:nvPr>
        </p:nvGraphicFramePr>
        <p:xfrm>
          <a:off x="111370" y="3528647"/>
          <a:ext cx="6635261" cy="5096022"/>
        </p:xfrm>
        <a:graphic>
          <a:graphicData uri="http://schemas.openxmlformats.org/drawingml/2006/table">
            <a:tbl>
              <a:tblPr firstRow="1" bandRow="1">
                <a:tableStyleId>{D7AC3CCA-C797-4891-BE02-D94E43425B78}</a:tableStyleId>
              </a:tblPr>
              <a:tblGrid>
                <a:gridCol w="6635261">
                  <a:extLst>
                    <a:ext uri="{9D8B030D-6E8A-4147-A177-3AD203B41FA5}">
                      <a16:colId xmlns:a16="http://schemas.microsoft.com/office/drawing/2014/main" val="2814133052"/>
                    </a:ext>
                  </a:extLst>
                </a:gridCol>
              </a:tblGrid>
              <a:tr h="738554">
                <a:tc>
                  <a:txBody>
                    <a:bodyPr/>
                    <a:lstStyle/>
                    <a:p>
                      <a:r>
                        <a:rPr lang="en-US" sz="1500" b="1" dirty="0">
                          <a:latin typeface="AGCanYouNot" panose="02000603000000000000" pitchFamily="2" charset="0"/>
                          <a:ea typeface="AGCanYouNot" panose="02000603000000000000" pitchFamily="2" charset="0"/>
                        </a:rPr>
                        <a:t>Question: </a:t>
                      </a:r>
                      <a:r>
                        <a:rPr lang="en-US" sz="1500" b="0" dirty="0">
                          <a:latin typeface="AGCanYouNot" panose="02000603000000000000" pitchFamily="2" charset="0"/>
                          <a:ea typeface="AGCanYouNot" panose="02000603000000000000" pitchFamily="2" charset="0"/>
                        </a:rPr>
                        <a:t>Do you believe the continuous need to play video games has a negative impact on a students brain? </a:t>
                      </a:r>
                    </a:p>
                  </a:txBody>
                  <a:tcPr anchor="ctr">
                    <a:solidFill>
                      <a:schemeClr val="bg1"/>
                    </a:solidFill>
                  </a:tcPr>
                </a:tc>
                <a:extLst>
                  <a:ext uri="{0D108BD9-81ED-4DB2-BD59-A6C34878D82A}">
                    <a16:rowId xmlns:a16="http://schemas.microsoft.com/office/drawing/2014/main" val="3312033475"/>
                  </a:ext>
                </a:extLst>
              </a:tr>
              <a:tr h="738554">
                <a:tc>
                  <a:txBody>
                    <a:bodyPr/>
                    <a:lstStyle/>
                    <a:p>
                      <a:r>
                        <a:rPr lang="en-US" sz="1500" b="0" i="0" kern="1200" dirty="0">
                          <a:solidFill>
                            <a:schemeClr val="dk1"/>
                          </a:solidFill>
                          <a:effectLst/>
                          <a:latin typeface="AGCanYouNot" panose="02000603000000000000" pitchFamily="2" charset="0"/>
                          <a:ea typeface="AGCanYouNot" panose="02000603000000000000" pitchFamily="2" charset="0"/>
                          <a:cs typeface="+mn-cs"/>
                        </a:rPr>
                        <a:t>The continuous need to play video games has several negative effects on children and their growing minds and bodies. These effects can include stunting students' education, promoting violence and affecting their physical health.</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523894559"/>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AGCanYouNot" panose="02000603000000000000" pitchFamily="2" charset="0"/>
                          <a:ea typeface="AGCanYouNot" panose="02000603000000000000" pitchFamily="2" charset="0"/>
                          <a:cs typeface="+mn-cs"/>
                        </a:rPr>
                        <a:t>Not only are video games taking time out of education, but they can also promote violence. </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436331984"/>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AGCanYouNot" panose="02000603000000000000" pitchFamily="2" charset="0"/>
                          <a:ea typeface="AGCanYouNot" panose="02000603000000000000" pitchFamily="2" charset="0"/>
                          <a:cs typeface="+mn-cs"/>
                        </a:rPr>
                        <a:t>Popular video games, such as </a:t>
                      </a:r>
                      <a:r>
                        <a:rPr lang="en-US" sz="1500" b="0" i="0" kern="1200" dirty="0" err="1">
                          <a:solidFill>
                            <a:schemeClr val="dk1"/>
                          </a:solidFill>
                          <a:effectLst/>
                          <a:latin typeface="AGCanYouNot" panose="02000603000000000000" pitchFamily="2" charset="0"/>
                          <a:ea typeface="AGCanYouNot" panose="02000603000000000000" pitchFamily="2" charset="0"/>
                          <a:cs typeface="+mn-cs"/>
                        </a:rPr>
                        <a:t>Fortnite</a:t>
                      </a:r>
                      <a:r>
                        <a:rPr lang="en-US" sz="1500" b="0" i="0" kern="1200" dirty="0">
                          <a:solidFill>
                            <a:schemeClr val="dk1"/>
                          </a:solidFill>
                          <a:effectLst/>
                          <a:latin typeface="AGCanYouNot" panose="02000603000000000000" pitchFamily="2" charset="0"/>
                          <a:ea typeface="AGCanYouNot" panose="02000603000000000000" pitchFamily="2" charset="0"/>
                          <a:cs typeface="+mn-cs"/>
                        </a:rPr>
                        <a:t> and Grand Theft Auto, played by younger children, include guns and vulgar language. According to many studies, violent video games can increase aggressive behavior.</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3086953218"/>
                  </a:ext>
                </a:extLst>
              </a:tr>
              <a:tr h="738554">
                <a:tc>
                  <a:txBody>
                    <a:bodyPr/>
                    <a:lstStyle/>
                    <a:p>
                      <a:r>
                        <a:rPr lang="en-US" sz="1500" b="0" i="0" kern="1200" dirty="0">
                          <a:solidFill>
                            <a:schemeClr val="dk1"/>
                          </a:solidFill>
                          <a:effectLst/>
                          <a:latin typeface="AGCanYouNot" panose="02000603000000000000" pitchFamily="2" charset="0"/>
                          <a:ea typeface="AGCanYouNot" panose="02000603000000000000" pitchFamily="2" charset="0"/>
                          <a:cs typeface="+mn-cs"/>
                        </a:rPr>
                        <a:t>A study asked some participants to play violent games in their lab, while others played nonviolent games, then they measured the behavior of each group in social experiments afterward.</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72861055"/>
                  </a:ext>
                </a:extLst>
              </a:tr>
              <a:tr h="7385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AGCanYouNot" panose="02000603000000000000" pitchFamily="2" charset="0"/>
                          <a:ea typeface="AGCanYouNot" panose="02000603000000000000" pitchFamily="2" charset="0"/>
                          <a:cs typeface="+mn-cs"/>
                        </a:rPr>
                        <a:t>These studies show that playing violent games results in instant changes to behavior. </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1299047819"/>
                  </a:ext>
                </a:extLst>
              </a:tr>
              <a:tr h="4876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AGCanYouNot" panose="02000603000000000000" pitchFamily="2" charset="0"/>
                          <a:ea typeface="AGCanYouNot" panose="02000603000000000000" pitchFamily="2" charset="0"/>
                          <a:cs typeface="+mn-cs"/>
                        </a:rPr>
                        <a:t>In conclusion, video games can have a huge negative impact on students behavior.</a:t>
                      </a:r>
                      <a:endParaRPr lang="en-US" sz="1500" dirty="0">
                        <a:latin typeface="AGCanYouNot" panose="02000603000000000000" pitchFamily="2" charset="0"/>
                        <a:ea typeface="AGCanYouNot" panose="02000603000000000000" pitchFamily="2" charset="0"/>
                      </a:endParaRPr>
                    </a:p>
                  </a:txBody>
                  <a:tcPr anchor="ctr">
                    <a:solidFill>
                      <a:schemeClr val="bg1"/>
                    </a:solidFill>
                  </a:tcPr>
                </a:tc>
                <a:extLst>
                  <a:ext uri="{0D108BD9-81ED-4DB2-BD59-A6C34878D82A}">
                    <a16:rowId xmlns:a16="http://schemas.microsoft.com/office/drawing/2014/main" val="690324065"/>
                  </a:ext>
                </a:extLst>
              </a:tr>
            </a:tbl>
          </a:graphicData>
        </a:graphic>
      </p:graphicFrame>
      <p:sp>
        <p:nvSpPr>
          <p:cNvPr id="10" name="TextBox 9">
            <a:extLst>
              <a:ext uri="{FF2B5EF4-FFF2-40B4-BE49-F238E27FC236}">
                <a16:creationId xmlns:a16="http://schemas.microsoft.com/office/drawing/2014/main" id="{030DDF45-5070-4802-A88F-7AE6E43DF9BC}"/>
              </a:ext>
            </a:extLst>
          </p:cNvPr>
          <p:cNvSpPr txBox="1"/>
          <p:nvPr/>
        </p:nvSpPr>
        <p:spPr>
          <a:xfrm rot="16200000">
            <a:off x="-1551073" y="1404537"/>
            <a:ext cx="3786557" cy="461665"/>
          </a:xfrm>
          <a:prstGeom prst="rect">
            <a:avLst/>
          </a:prstGeom>
          <a:noFill/>
        </p:spPr>
        <p:txBody>
          <a:bodyPr wrap="square" rtlCol="0">
            <a:spAutoFit/>
          </a:bodyPr>
          <a:lstStyle/>
          <a:p>
            <a:pPr algn="ctr"/>
            <a:r>
              <a:rPr lang="en-US" sz="2400" dirty="0">
                <a:latin typeface="AGShowYourDangWork" panose="02000603000000000000" pitchFamily="2" charset="0"/>
                <a:ea typeface="AGShowYourDangWork" panose="02000603000000000000" pitchFamily="2" charset="0"/>
              </a:rPr>
              <a:t>Video games </a:t>
            </a:r>
          </a:p>
        </p:txBody>
      </p:sp>
      <p:sp>
        <p:nvSpPr>
          <p:cNvPr id="12" name="TextBox 11">
            <a:extLst>
              <a:ext uri="{FF2B5EF4-FFF2-40B4-BE49-F238E27FC236}">
                <a16:creationId xmlns:a16="http://schemas.microsoft.com/office/drawing/2014/main" id="{C251DBF1-89FE-4D40-8780-DB6503C15898}"/>
              </a:ext>
            </a:extLst>
          </p:cNvPr>
          <p:cNvSpPr txBox="1"/>
          <p:nvPr/>
        </p:nvSpPr>
        <p:spPr>
          <a:xfrm>
            <a:off x="1076126" y="467749"/>
            <a:ext cx="2413886" cy="584775"/>
          </a:xfrm>
          <a:prstGeom prst="rect">
            <a:avLst/>
          </a:prstGeom>
          <a:noFill/>
        </p:spPr>
        <p:txBody>
          <a:bodyPr wrap="square" rtlCol="0">
            <a:spAutoFit/>
          </a:bodyPr>
          <a:lstStyle/>
          <a:p>
            <a:r>
              <a:rPr lang="en-US" sz="3200" dirty="0">
                <a:latin typeface="AGShowYourDangWork" panose="02000603000000000000" pitchFamily="2" charset="0"/>
                <a:ea typeface="AGShowYourDangWork" panose="02000603000000000000" pitchFamily="2" charset="0"/>
              </a:rPr>
              <a:t>DIRECTIONS:</a:t>
            </a:r>
          </a:p>
        </p:txBody>
      </p:sp>
      <p:sp>
        <p:nvSpPr>
          <p:cNvPr id="13" name="TextBox 12">
            <a:extLst>
              <a:ext uri="{FF2B5EF4-FFF2-40B4-BE49-F238E27FC236}">
                <a16:creationId xmlns:a16="http://schemas.microsoft.com/office/drawing/2014/main" id="{673DE8AB-C7AB-42E5-82CE-785A1FB80FD5}"/>
              </a:ext>
            </a:extLst>
          </p:cNvPr>
          <p:cNvSpPr txBox="1"/>
          <p:nvPr/>
        </p:nvSpPr>
        <p:spPr>
          <a:xfrm>
            <a:off x="1034565" y="1229434"/>
            <a:ext cx="5823435" cy="1436612"/>
          </a:xfrm>
          <a:prstGeom prst="rect">
            <a:avLst/>
          </a:prstGeom>
          <a:noFill/>
        </p:spPr>
        <p:txBody>
          <a:bodyPr wrap="square" rtlCol="0">
            <a:spAutoFit/>
          </a:bodyPr>
          <a:lstStyle/>
          <a:p>
            <a:pPr>
              <a:lnSpc>
                <a:spcPct val="150000"/>
              </a:lnSpc>
            </a:pPr>
            <a:r>
              <a:rPr lang="en-US" sz="2000" dirty="0">
                <a:latin typeface="AGCanYouNot" panose="02000603000000000000" pitchFamily="2" charset="0"/>
                <a:ea typeface="AGCanYouNot" panose="02000603000000000000" pitchFamily="2" charset="0"/>
              </a:rPr>
              <a:t>1) Read </a:t>
            </a:r>
            <a:r>
              <a:rPr lang="en-US" sz="2000" u="sng" dirty="0">
                <a:latin typeface="AGCanYouNot" panose="02000603000000000000" pitchFamily="2" charset="0"/>
                <a:ea typeface="AGCanYouNot" panose="02000603000000000000" pitchFamily="2" charset="0"/>
              </a:rPr>
              <a:t>all</a:t>
            </a:r>
            <a:r>
              <a:rPr lang="en-US" sz="2000" dirty="0">
                <a:latin typeface="AGCanYouNot" panose="02000603000000000000" pitchFamily="2" charset="0"/>
                <a:ea typeface="AGCanYouNot" panose="02000603000000000000" pitchFamily="2" charset="0"/>
              </a:rPr>
              <a:t> the sentences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2) Put them in the </a:t>
            </a:r>
            <a:r>
              <a:rPr lang="en-US" sz="2000" b="1" dirty="0">
                <a:latin typeface="AGCanYouNot" panose="02000603000000000000" pitchFamily="2" charset="0"/>
                <a:ea typeface="AGCanYouNot" panose="02000603000000000000" pitchFamily="2" charset="0"/>
              </a:rPr>
              <a:t>correct order </a:t>
            </a:r>
            <a:r>
              <a:rPr lang="en-US" sz="1400" dirty="0">
                <a:latin typeface="AGCanYouNot" panose="02000603000000000000" pitchFamily="2" charset="0"/>
                <a:ea typeface="AGCanYouNot" panose="02000603000000000000" pitchFamily="2" charset="0"/>
              </a:rPr>
              <a:t>(use key word clues!)</a:t>
            </a:r>
            <a:br>
              <a:rPr lang="en-US" sz="2000" dirty="0">
                <a:latin typeface="AGCanYouNot" panose="02000603000000000000" pitchFamily="2" charset="0"/>
                <a:ea typeface="AGCanYouNot" panose="02000603000000000000" pitchFamily="2" charset="0"/>
              </a:rPr>
            </a:br>
            <a:r>
              <a:rPr lang="en-US" sz="2000" dirty="0">
                <a:latin typeface="AGCanYouNot" panose="02000603000000000000" pitchFamily="2" charset="0"/>
                <a:ea typeface="AGCanYouNot" panose="02000603000000000000" pitchFamily="2" charset="0"/>
              </a:rPr>
              <a:t>3)</a:t>
            </a:r>
            <a:r>
              <a:rPr lang="en-US" sz="2000" u="sng" dirty="0">
                <a:latin typeface="AGCanYouNot" panose="02000603000000000000" pitchFamily="2" charset="0"/>
                <a:ea typeface="AGCanYouNot" panose="02000603000000000000" pitchFamily="2" charset="0"/>
              </a:rPr>
              <a:t> Re-read </a:t>
            </a:r>
            <a:r>
              <a:rPr lang="en-US" sz="2000" dirty="0">
                <a:latin typeface="AGCanYouNot" panose="02000603000000000000" pitchFamily="2" charset="0"/>
                <a:ea typeface="AGCanYouNot" panose="02000603000000000000" pitchFamily="2" charset="0"/>
              </a:rPr>
              <a:t>to make sure it flows and makes sense! </a:t>
            </a:r>
          </a:p>
        </p:txBody>
      </p:sp>
      <p:pic>
        <p:nvPicPr>
          <p:cNvPr id="17" name="Picture 16">
            <a:extLst>
              <a:ext uri="{FF2B5EF4-FFF2-40B4-BE49-F238E27FC236}">
                <a16:creationId xmlns:a16="http://schemas.microsoft.com/office/drawing/2014/main" id="{E9BAD828-245B-4368-8D51-6D504EF5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644" y="91393"/>
            <a:ext cx="2312979" cy="1596262"/>
          </a:xfrm>
          <a:prstGeom prst="rect">
            <a:avLst/>
          </a:prstGeom>
        </p:spPr>
      </p:pic>
    </p:spTree>
    <p:extLst>
      <p:ext uri="{BB962C8B-B14F-4D97-AF65-F5344CB8AC3E}">
        <p14:creationId xmlns:p14="http://schemas.microsoft.com/office/powerpoint/2010/main" val="584127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1206</Words>
  <Application>Microsoft Office PowerPoint</Application>
  <PresentationFormat>Letter Paper (8.5x11 in)</PresentationFormat>
  <Paragraphs>67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AGCanYouNot</vt:lpstr>
      <vt:lpstr>Arial</vt:lpstr>
      <vt:lpstr>Calibri Light</vt:lpstr>
      <vt:lpstr>Calibri</vt:lpstr>
      <vt:lpstr>AGShowYourDangWork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Boston, Ashley</dc:creator>
  <cp:lastModifiedBy>Boston, Ashley</cp:lastModifiedBy>
  <cp:revision>12</cp:revision>
  <dcterms:created xsi:type="dcterms:W3CDTF">2019-01-21T19:10:58Z</dcterms:created>
  <dcterms:modified xsi:type="dcterms:W3CDTF">2019-02-11T19:44:40Z</dcterms:modified>
</cp:coreProperties>
</file>